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310" r:id="rId4"/>
    <p:sldId id="259" r:id="rId5"/>
    <p:sldId id="276" r:id="rId6"/>
    <p:sldId id="258" r:id="rId7"/>
    <p:sldId id="262" r:id="rId8"/>
    <p:sldId id="270" r:id="rId9"/>
    <p:sldId id="261" r:id="rId10"/>
    <p:sldId id="264" r:id="rId11"/>
    <p:sldId id="295" r:id="rId12"/>
    <p:sldId id="313" r:id="rId13"/>
    <p:sldId id="260" r:id="rId14"/>
    <p:sldId id="266" r:id="rId15"/>
    <p:sldId id="312" r:id="rId16"/>
    <p:sldId id="265" r:id="rId17"/>
    <p:sldId id="311" r:id="rId18"/>
    <p:sldId id="263" r:id="rId19"/>
    <p:sldId id="273" r:id="rId20"/>
    <p:sldId id="315" r:id="rId21"/>
    <p:sldId id="268" r:id="rId22"/>
    <p:sldId id="269" r:id="rId23"/>
    <p:sldId id="316" r:id="rId24"/>
    <p:sldId id="267" r:id="rId25"/>
    <p:sldId id="271" r:id="rId26"/>
    <p:sldId id="287" r:id="rId27"/>
    <p:sldId id="290"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PhAnim="0" showMasterSp="0">
  <p:cSld name="标题幻灯片">
    <p:bg>
      <p:bgPr>
        <a:solidFill>
          <a:schemeClr val="tx1">
            <a:alpha val="100000"/>
          </a:schemeClr>
        </a:solidFill>
        <a:effectLst/>
      </p:bgPr>
    </p:bg>
    <p:spTree>
      <p:nvGrpSpPr>
        <p:cNvPr id="1" name=""/>
        <p:cNvGrpSpPr/>
        <p:nvPr/>
      </p:nvGrpSpPr>
      <p:grpSpPr/>
      <p:pic>
        <p:nvPicPr>
          <p:cNvPr id="2050" name="图片 2049" descr="8副本"/>
          <p:cNvPicPr>
            <a:picLocks noChangeAspect="1"/>
          </p:cNvPicPr>
          <p:nvPr/>
        </p:nvPicPr>
        <p:blipFill>
          <a:blip r:embed="rId2"/>
          <a:stretch>
            <a:fillRect/>
          </a:stretch>
        </p:blipFill>
        <p:spPr>
          <a:xfrm>
            <a:off x="0" y="0"/>
            <a:ext cx="12192000" cy="6858000"/>
          </a:xfrm>
          <a:prstGeom prst="rect">
            <a:avLst/>
          </a:prstGeom>
          <a:noFill/>
          <a:ln w="9525">
            <a:noFill/>
          </a:ln>
        </p:spPr>
      </p:pic>
      <p:sp>
        <p:nvSpPr>
          <p:cNvPr id="2051" name="标题 2050"/>
          <p:cNvSpPr>
            <a:spLocks noGrp="1"/>
          </p:cNvSpPr>
          <p:nvPr>
            <p:ph type="ctrTitle"/>
          </p:nvPr>
        </p:nvSpPr>
        <p:spPr>
          <a:xfrm>
            <a:off x="2832100" y="2206625"/>
            <a:ext cx="8445500" cy="1393825"/>
          </a:xfrm>
          <a:prstGeom prst="rect">
            <a:avLst/>
          </a:prstGeom>
          <a:noFill/>
          <a:ln w="9525">
            <a:noFill/>
          </a:ln>
        </p:spPr>
        <p:txBody>
          <a:bodyPr anchor="ctr"/>
          <a:lstStyle>
            <a:lvl1pPr lvl="0" algn="l">
              <a:defRPr sz="3600" kern="1200">
                <a:ea typeface="宋体" panose="02010600030101010101" pitchFamily="2" charset="-122"/>
              </a:defRPr>
            </a:lvl1pPr>
          </a:lstStyle>
          <a:p>
            <a:pPr lvl="0"/>
            <a:r>
              <a:rPr lang="zh-CN" altLang="en-US"/>
              <a:t>单击此处编辑母版标题样式</a:t>
            </a:r>
            <a:endParaRPr lang="zh-CN" altLang="en-US"/>
          </a:p>
        </p:txBody>
      </p:sp>
      <p:sp>
        <p:nvSpPr>
          <p:cNvPr id="2052" name="副标题 2051"/>
          <p:cNvSpPr>
            <a:spLocks noGrp="1"/>
          </p:cNvSpPr>
          <p:nvPr>
            <p:ph type="subTitle" idx="1"/>
          </p:nvPr>
        </p:nvSpPr>
        <p:spPr>
          <a:xfrm>
            <a:off x="3793067" y="3646488"/>
            <a:ext cx="7478184" cy="1223962"/>
          </a:xfrm>
          <a:prstGeom prst="rect">
            <a:avLst/>
          </a:prstGeom>
          <a:noFill/>
          <a:ln w="9525">
            <a:noFill/>
          </a:ln>
        </p:spPr>
        <p:txBody>
          <a:bodyPr anchor="t"/>
          <a:lstStyle>
            <a:lvl1pPr marL="0" lvl="0" indent="0" algn="l">
              <a:buNone/>
              <a:defRPr sz="3200" kern="1200">
                <a:ea typeface="宋体" panose="02010600030101010101" pitchFamily="2" charset="-122"/>
              </a:defRPr>
            </a:lvl1pPr>
            <a:lvl2pPr marL="457200" lvl="1" indent="-457200" algn="ctr">
              <a:buNone/>
              <a:defRPr sz="2800" kern="1200">
                <a:ea typeface="宋体" panose="02010600030101010101" pitchFamily="2" charset="-122"/>
              </a:defRPr>
            </a:lvl2pPr>
            <a:lvl3pPr marL="914400" lvl="2" indent="-914400" algn="ctr">
              <a:buNone/>
              <a:defRPr sz="2800" kern="1200">
                <a:ea typeface="宋体" panose="02010600030101010101" pitchFamily="2" charset="-122"/>
              </a:defRPr>
            </a:lvl3pPr>
            <a:lvl4pPr marL="1371600" lvl="3" indent="-1371600" algn="ctr">
              <a:buNone/>
              <a:defRPr sz="2800" kern="1200">
                <a:ea typeface="宋体" panose="02010600030101010101" pitchFamily="2" charset="-122"/>
              </a:defRPr>
            </a:lvl4pPr>
            <a:lvl5pPr marL="1828800" lvl="4" indent="-1828800" algn="ctr">
              <a:buNone/>
              <a:defRPr sz="2800" kern="1200">
                <a:ea typeface="宋体" panose="02010600030101010101" pitchFamily="2" charset="-122"/>
              </a:defRPr>
            </a:lvl5pPr>
          </a:lstStyle>
          <a:p>
            <a:pPr lvl="0"/>
            <a:r>
              <a:rPr lang="zh-CN" altLang="en-US"/>
              <a:t>单击此处编辑母版副标题样式</a:t>
            </a:r>
            <a:endParaRPr lang="zh-CN" altLang="en-US"/>
          </a:p>
        </p:txBody>
      </p:sp>
      <p:sp>
        <p:nvSpPr>
          <p:cNvPr id="2053" name="日期占位符 2052"/>
          <p:cNvSpPr>
            <a:spLocks noGrp="1"/>
          </p:cNvSpPr>
          <p:nvPr>
            <p:ph type="dt" sz="half" idx="2"/>
          </p:nvPr>
        </p:nvSpPr>
        <p:spPr>
          <a:xfrm>
            <a:off x="609600" y="6245225"/>
            <a:ext cx="2844800" cy="476250"/>
          </a:xfrm>
          <a:prstGeom prst="rect">
            <a:avLst/>
          </a:prstGeom>
          <a:noFill/>
          <a:ln w="9525">
            <a:noFill/>
          </a:ln>
        </p:spPr>
        <p:txBody>
          <a:bodyPr anchor="t"/>
          <a:p>
            <a:fld id="{D997B5FA-0921-464F-AAE1-844C04324D75}" type="datetimeFigureOut">
              <a:rPr lang="zh-CN" altLang="en-US" smtClean="0"/>
            </a:fld>
            <a:endParaRPr lang="zh-CN" altLang="en-US"/>
          </a:p>
        </p:txBody>
      </p:sp>
      <p:sp>
        <p:nvSpPr>
          <p:cNvPr id="2054" name="页脚占位符 2053"/>
          <p:cNvSpPr>
            <a:spLocks noGrp="1"/>
          </p:cNvSpPr>
          <p:nvPr>
            <p:ph type="ftr" sz="quarter" idx="3"/>
          </p:nvPr>
        </p:nvSpPr>
        <p:spPr>
          <a:xfrm>
            <a:off x="4165600" y="6245225"/>
            <a:ext cx="3860800" cy="476250"/>
          </a:xfrm>
          <a:prstGeom prst="rect">
            <a:avLst/>
          </a:prstGeom>
          <a:noFill/>
          <a:ln w="9525">
            <a:noFill/>
          </a:ln>
        </p:spPr>
        <p:txBody>
          <a:bodyPr anchor="t"/>
          <a:p>
            <a:endParaRPr lang="zh-CN" altLang="en-US"/>
          </a:p>
        </p:txBody>
      </p:sp>
      <p:sp>
        <p:nvSpPr>
          <p:cNvPr id="2055" name="灯片编号占位符 2054"/>
          <p:cNvSpPr>
            <a:spLocks noGrp="1"/>
          </p:cNvSpPr>
          <p:nvPr>
            <p:ph type="sldNum" sz="quarter" idx="4"/>
          </p:nvPr>
        </p:nvSpPr>
        <p:spPr>
          <a:xfrm>
            <a:off x="8737600" y="6245225"/>
            <a:ext cx="2844800" cy="476250"/>
          </a:xfrm>
          <a:prstGeom prst="rect">
            <a:avLst/>
          </a:prstGeom>
          <a:noFill/>
          <a:ln w="9525">
            <a:noFill/>
          </a:ln>
        </p:spPr>
        <p:txBody>
          <a:bodyPr anchor="t"/>
          <a:p>
            <a:fld id="{565CE74E-AB26-4998-AD42-012C4C1AD076}" type="slidenum">
              <a:rPr lang="zh-CN" altLang="en-US" smtClean="0"/>
            </a:fld>
            <a:endParaRPr lang="zh-CN" alt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50313" y="406400"/>
            <a:ext cx="2746904" cy="53276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406400"/>
            <a:ext cx="8081472" cy="5327650"/>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38"/>
            <a:ext cx="10515600" cy="2852737"/>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4417" y="1270000"/>
            <a:ext cx="5376672" cy="446405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220545" y="1270000"/>
            <a:ext cx="5376672" cy="446405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5" y="1778438"/>
            <a:ext cx="4873575"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5" y="2665379"/>
            <a:ext cx="4873575"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9" y="1778438"/>
            <a:ext cx="4897576"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9"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24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alpha val="100000"/>
          </a:schemeClr>
        </a:solidFill>
        <a:effectLst/>
      </p:bgPr>
    </p:bg>
    <p:spTree>
      <p:nvGrpSpPr>
        <p:cNvPr id="1" name=""/>
        <p:cNvGrpSpPr/>
        <p:nvPr/>
      </p:nvGrpSpPr>
      <p:grpSpPr/>
      <p:pic>
        <p:nvPicPr>
          <p:cNvPr id="1026" name="图片 1025" descr="8-8副本"/>
          <p:cNvPicPr>
            <a:picLocks noChangeAspect="1"/>
          </p:cNvPicPr>
          <p:nvPr/>
        </p:nvPicPr>
        <p:blipFill>
          <a:blip r:embed="rId12"/>
          <a:stretch>
            <a:fillRect/>
          </a:stretch>
        </p:blipFill>
        <p:spPr>
          <a:xfrm>
            <a:off x="0" y="0"/>
            <a:ext cx="12192000" cy="6858000"/>
          </a:xfrm>
          <a:prstGeom prst="rect">
            <a:avLst/>
          </a:prstGeom>
          <a:noFill/>
          <a:ln w="9525">
            <a:noFill/>
          </a:ln>
        </p:spPr>
      </p:pic>
      <p:sp>
        <p:nvSpPr>
          <p:cNvPr id="1027" name="标题 1026"/>
          <p:cNvSpPr>
            <a:spLocks noGrp="1"/>
          </p:cNvSpPr>
          <p:nvPr>
            <p:ph type="title"/>
          </p:nvPr>
        </p:nvSpPr>
        <p:spPr>
          <a:xfrm>
            <a:off x="609600" y="406400"/>
            <a:ext cx="10972800" cy="790575"/>
          </a:xfrm>
          <a:prstGeom prst="rect">
            <a:avLst/>
          </a:prstGeom>
          <a:noFill/>
          <a:ln w="9525">
            <a:noFill/>
          </a:ln>
        </p:spPr>
        <p:txBody>
          <a:bodyPr anchor="ctr"/>
          <a:p>
            <a:pPr lvl="0"/>
            <a:r>
              <a:rPr lang="zh-CN" altLang="en-US"/>
              <a:t>单击此处编辑母版标题样式</a:t>
            </a:r>
            <a:endParaRPr lang="zh-CN" altLang="en-US"/>
          </a:p>
        </p:txBody>
      </p:sp>
      <p:sp>
        <p:nvSpPr>
          <p:cNvPr id="1028" name="文本占位符 1027"/>
          <p:cNvSpPr>
            <a:spLocks noGrp="1"/>
          </p:cNvSpPr>
          <p:nvPr>
            <p:ph type="body" idx="1"/>
          </p:nvPr>
        </p:nvSpPr>
        <p:spPr>
          <a:xfrm>
            <a:off x="624417" y="1270000"/>
            <a:ext cx="10972800" cy="4464050"/>
          </a:xfrm>
          <a:prstGeom prst="rect">
            <a:avLst/>
          </a:prstGeom>
          <a:noFill/>
          <a:ln w="9525">
            <a:noFill/>
          </a:ln>
        </p:spPr>
        <p:txBody>
          <a:bodyPr/>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29" name="日期占位符 1028"/>
          <p:cNvSpPr>
            <a:spLocks noGrp="1"/>
          </p:cNvSpPr>
          <p:nvPr>
            <p:ph type="dt" sz="half" idx="2"/>
          </p:nvPr>
        </p:nvSpPr>
        <p:spPr>
          <a:xfrm>
            <a:off x="609600" y="6245225"/>
            <a:ext cx="2844800" cy="476250"/>
          </a:xfrm>
          <a:prstGeom prst="rect">
            <a:avLst/>
          </a:prstGeom>
          <a:noFill/>
          <a:ln w="9525">
            <a:noFill/>
          </a:ln>
        </p:spPr>
        <p:txBody>
          <a:bodyPr/>
          <a:lstStyle>
            <a:lvl1pPr>
              <a:defRPr sz="1400"/>
            </a:lvl1pPr>
          </a:lstStyle>
          <a:p>
            <a:fld id="{D997B5FA-0921-464F-AAE1-844C04324D75}" type="datetimeFigureOut">
              <a:rPr lang="zh-CN" altLang="en-US" smtClean="0"/>
            </a:fld>
            <a:endParaRPr lang="zh-CN" altLang="en-US"/>
          </a:p>
        </p:txBody>
      </p:sp>
      <p:sp>
        <p:nvSpPr>
          <p:cNvPr id="1030" name="页脚占位符 1029"/>
          <p:cNvSpPr>
            <a:spLocks noGrp="1"/>
          </p:cNvSpPr>
          <p:nvPr>
            <p:ph type="ftr" sz="quarter" idx="3"/>
          </p:nvPr>
        </p:nvSpPr>
        <p:spPr>
          <a:xfrm>
            <a:off x="4165600" y="6245225"/>
            <a:ext cx="3860800" cy="476250"/>
          </a:xfrm>
          <a:prstGeom prst="rect">
            <a:avLst/>
          </a:prstGeom>
          <a:noFill/>
          <a:ln w="9525">
            <a:noFill/>
          </a:ln>
        </p:spPr>
        <p:txBody>
          <a:bodyPr/>
          <a:lstStyle>
            <a:lvl1pPr algn="ctr">
              <a:defRPr sz="1400"/>
            </a:lvl1pPr>
          </a:lstStyle>
          <a:p>
            <a:endParaRPr lang="zh-CN" altLang="en-US"/>
          </a:p>
        </p:txBody>
      </p:sp>
      <p:sp>
        <p:nvSpPr>
          <p:cNvPr id="1031" name="灯片编号占位符 1030"/>
          <p:cNvSpPr>
            <a:spLocks noGrp="1"/>
          </p:cNvSpPr>
          <p:nvPr>
            <p:ph type="sldNum" sz="quarter" idx="4"/>
          </p:nvPr>
        </p:nvSpPr>
        <p:spPr>
          <a:xfrm>
            <a:off x="8737600" y="6245225"/>
            <a:ext cx="2844800" cy="476250"/>
          </a:xfrm>
          <a:prstGeom prst="rect">
            <a:avLst/>
          </a:prstGeom>
          <a:noFill/>
          <a:ln w="9525">
            <a:noFill/>
          </a:ln>
        </p:spPr>
        <p:txBody>
          <a:bodyPr/>
          <a:lstStyle>
            <a:lvl1pPr algn="r">
              <a:defRPr sz="1400"/>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l" defTabSz="914400" eaLnBrk="1" fontAlgn="base" latinLnBrk="0" hangingPunct="1">
        <a:lnSpc>
          <a:spcPct val="100000"/>
        </a:lnSpc>
        <a:spcBef>
          <a:spcPct val="0"/>
        </a:spcBef>
        <a:spcAft>
          <a:spcPct val="0"/>
        </a:spcAft>
        <a:buClr>
          <a:srgbClr val="000000"/>
        </a:buClr>
        <a:buNone/>
        <a:defRPr sz="36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18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jpe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jpeg"/><Relationship Id="rId1"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1.png"/><Relationship Id="rId1"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5.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jpeg"/><Relationship Id="rId1" Type="http://schemas.openxmlformats.org/officeDocument/2006/relationships/image" Target="../media/image27.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990600" y="1958340"/>
            <a:ext cx="8445500" cy="1393825"/>
          </a:xfrm>
        </p:spPr>
        <p:txBody>
          <a:bodyPr/>
          <a:p>
            <a:pPr algn="ctr"/>
            <a:r>
              <a:rPr lang="en-US" altLang="zh-CN"/>
              <a:t>             </a:t>
            </a:r>
            <a:r>
              <a:rPr lang="zh-CN" altLang="en-US" sz="9600" b="1"/>
              <a:t>排       序</a:t>
            </a:r>
            <a:endParaRPr lang="zh-CN" altLang="en-US" sz="9600" b="1"/>
          </a:p>
        </p:txBody>
      </p:sp>
      <p:sp>
        <p:nvSpPr>
          <p:cNvPr id="3" name="副标题 2"/>
          <p:cNvSpPr>
            <a:spLocks noGrp="1"/>
          </p:cNvSpPr>
          <p:nvPr>
            <p:ph type="subTitle" idx="1"/>
          </p:nvPr>
        </p:nvSpPr>
        <p:spPr>
          <a:xfrm>
            <a:off x="6247977" y="4545648"/>
            <a:ext cx="7478184" cy="1223962"/>
          </a:xfrm>
        </p:spPr>
        <p:txBody>
          <a:bodyPr/>
          <a:p>
            <a:r>
              <a:rPr lang="en-US" altLang="zh-CN"/>
              <a:t>                  </a:t>
            </a:r>
            <a:r>
              <a:rPr lang="en-US" altLang="zh-CN" sz="3600"/>
              <a:t> -------</a:t>
            </a:r>
            <a:r>
              <a:rPr lang="zh-CN" altLang="en-US" sz="3600"/>
              <a:t>宫展京</a:t>
            </a:r>
            <a:endParaRPr lang="zh-CN" altLang="en-US" sz="3600"/>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979805" y="1818640"/>
            <a:ext cx="8445500" cy="1393825"/>
          </a:xfrm>
        </p:spPr>
        <p:txBody>
          <a:bodyPr/>
          <a:p>
            <a:pPr algn="ctr"/>
            <a:r>
              <a:rPr lang="en-US" altLang="zh-CN"/>
              <a:t>     </a:t>
            </a:r>
            <a:endParaRPr lang="zh-CN" altLang="en-US" sz="9600" b="1"/>
          </a:p>
        </p:txBody>
      </p:sp>
      <p:sp>
        <p:nvSpPr>
          <p:cNvPr id="3" name="副标题 2"/>
          <p:cNvSpPr>
            <a:spLocks noGrp="1"/>
          </p:cNvSpPr>
          <p:nvPr>
            <p:ph type="subTitle" idx="1"/>
          </p:nvPr>
        </p:nvSpPr>
        <p:spPr>
          <a:xfrm>
            <a:off x="6103197" y="427323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1168400" y="1155700"/>
            <a:ext cx="9042400" cy="4846320"/>
          </a:xfrm>
          <a:prstGeom prst="rect">
            <a:avLst/>
          </a:prstGeom>
          <a:noFill/>
        </p:spPr>
        <p:txBody>
          <a:bodyPr wrap="square" rtlCol="0">
            <a:spAutoFit/>
          </a:bodyPr>
          <a:p>
            <a:pPr algn="l"/>
            <a:r>
              <a:rPr lang="en-US" altLang="zh-CN" sz="2400">
                <a:sym typeface="+mn-ea"/>
              </a:rPr>
              <a:t>  	    </a:t>
            </a:r>
            <a:endParaRPr lang="en-US" altLang="zh-CN" sz="2400">
              <a:sym typeface="+mn-ea"/>
            </a:endParaRPr>
          </a:p>
          <a:p>
            <a:pPr algn="l"/>
            <a:r>
              <a:rPr lang="en-US" altLang="zh-CN" sz="2400">
                <a:sym typeface="+mn-ea"/>
              </a:rPr>
              <a:t>       1建堆  而建堆的核心内容是调整堆，使二叉树满足堆的定义(每个节点的值都不大于其父节点的值）</a:t>
            </a:r>
            <a:br>
              <a:rPr lang="en-US" altLang="zh-CN" sz="2400">
                <a:sym typeface="+mn-ea"/>
              </a:rPr>
            </a:br>
            <a:r>
              <a:rPr lang="en-US" altLang="zh-CN" sz="2400">
                <a:sym typeface="+mn-ea"/>
              </a:rPr>
              <a:t>       2调</a:t>
            </a:r>
            <a:r>
              <a:rPr lang="zh-CN" altLang="en-US" sz="2400">
                <a:sym typeface="+mn-ea"/>
              </a:rPr>
              <a:t>整</a:t>
            </a:r>
            <a:r>
              <a:rPr lang="en-US" altLang="zh-CN" sz="2400">
                <a:sym typeface="+mn-ea"/>
              </a:rPr>
              <a:t>堆，</a:t>
            </a:r>
            <a:r>
              <a:rPr lang="zh-CN" altLang="en-US" sz="2400">
                <a:sym typeface="+mn-ea"/>
              </a:rPr>
              <a:t>两个</a:t>
            </a:r>
            <a:r>
              <a:rPr lang="en-US" altLang="zh-CN" sz="2400">
                <a:sym typeface="+mn-ea"/>
              </a:rPr>
              <a:t>元素交换，依次类推，完成数据的非递减排序。</a:t>
            </a:r>
            <a:br>
              <a:rPr lang="en-US" altLang="zh-CN" sz="2400">
                <a:sym typeface="+mn-ea"/>
              </a:rPr>
            </a:br>
            <a:br>
              <a:rPr lang="en-US" altLang="zh-CN" sz="2400">
                <a:sym typeface="+mn-ea"/>
              </a:rPr>
            </a:br>
            <a:r>
              <a:rPr lang="en-US" altLang="zh-CN" sz="2400">
                <a:sym typeface="+mn-ea"/>
              </a:rPr>
              <a:t>      </a:t>
            </a:r>
            <a:endParaRPr lang="en-US" altLang="zh-CN" sz="2400">
              <a:sym typeface="+mn-ea"/>
            </a:endParaRPr>
          </a:p>
          <a:p>
            <a:pPr algn="l"/>
            <a:r>
              <a:rPr lang="en-US" altLang="zh-CN" sz="2400">
                <a:sym typeface="+mn-ea"/>
              </a:rPr>
              <a:t>       堆排序的主要时间花在初始建堆期间，因为建堆的时间复杂度是O(n)(</a:t>
            </a:r>
            <a:r>
              <a:rPr lang="zh-CN" altLang="en-US" sz="2400">
                <a:sym typeface="+mn-ea"/>
              </a:rPr>
              <a:t>只</a:t>
            </a:r>
            <a:r>
              <a:rPr lang="en-US" altLang="zh-CN" sz="2400">
                <a:sym typeface="+mn-ea"/>
              </a:rPr>
              <a:t>调用一次)  </a:t>
            </a:r>
            <a:r>
              <a:rPr lang="zh-CN" altLang="en-US" sz="2400">
                <a:sym typeface="+mn-ea"/>
              </a:rPr>
              <a:t>而</a:t>
            </a:r>
            <a:r>
              <a:rPr lang="en-US" altLang="zh-CN" sz="2400">
                <a:sym typeface="+mn-ea"/>
              </a:rPr>
              <a:t>调整堆的时间复杂度是logn. 所以堆排序的时间复杂度是O(nlgn)  </a:t>
            </a:r>
            <a:br>
              <a:rPr lang="en-US" altLang="zh-CN" sz="2400">
                <a:sym typeface="+mn-ea"/>
              </a:rPr>
            </a:br>
            <a:r>
              <a:rPr lang="en-US" altLang="zh-CN" sz="2400">
                <a:sym typeface="+mn-ea"/>
              </a:rPr>
              <a:t>       </a:t>
            </a:r>
            <a:endParaRPr lang="en-US" altLang="zh-CN" sz="2400">
              <a:sym typeface="+mn-ea"/>
            </a:endParaRPr>
          </a:p>
          <a:p>
            <a:pPr algn="l"/>
            <a:r>
              <a:rPr lang="en-US" altLang="zh-CN" sz="2400">
                <a:sym typeface="+mn-ea"/>
              </a:rPr>
              <a:t>       </a:t>
            </a:r>
            <a:endParaRPr lang="en-US" altLang="zh-CN" sz="2400">
              <a:sym typeface="+mn-ea"/>
            </a:endParaRPr>
          </a:p>
          <a:p>
            <a:pPr algn="l"/>
            <a:r>
              <a:rPr lang="en-US" altLang="zh-CN" sz="2400">
                <a:sym typeface="+mn-ea"/>
              </a:rPr>
              <a:t>       建好堆后，使得找到数列中最大的数字这样的操作只需要O(1)的时间复杂度，</a:t>
            </a:r>
            <a:r>
              <a:rPr lang="zh-CN" altLang="en-US" sz="2400">
                <a:sym typeface="+mn-ea"/>
              </a:rPr>
              <a:t>所以</a:t>
            </a:r>
            <a:r>
              <a:rPr lang="en-US" altLang="zh-CN" sz="2400">
                <a:sym typeface="+mn-ea"/>
              </a:rPr>
              <a:t>堆排序不适宜于记录数较少的文件</a:t>
            </a:r>
            <a:r>
              <a:rPr lang="zh-CN" altLang="en-US" sz="2400">
                <a:sym typeface="+mn-ea"/>
              </a:rPr>
              <a:t>。</a:t>
            </a:r>
            <a:endParaRPr lang="zh-CN" altLang="en-US" sz="2400">
              <a:sym typeface="+mn-ea"/>
            </a:endParaRPr>
          </a:p>
        </p:txBody>
      </p:sp>
      <p:sp>
        <p:nvSpPr>
          <p:cNvPr id="6" name="文本框 5"/>
          <p:cNvSpPr txBox="1"/>
          <p:nvPr/>
        </p:nvSpPr>
        <p:spPr>
          <a:xfrm>
            <a:off x="596900" y="381000"/>
            <a:ext cx="2933700" cy="975360"/>
          </a:xfrm>
          <a:prstGeom prst="rect">
            <a:avLst/>
          </a:prstGeom>
          <a:noFill/>
        </p:spPr>
        <p:txBody>
          <a:bodyPr wrap="square" rtlCol="0">
            <a:spAutoFit/>
          </a:bodyPr>
          <a:p>
            <a:r>
              <a:rPr lang="en-US" altLang="zh-CN" sz="4000" b="1">
                <a:sym typeface="+mn-ea"/>
              </a:rPr>
              <a:t>堆排序过程</a:t>
            </a:r>
            <a:r>
              <a:rPr lang="en-US" altLang="zh-CN">
                <a:sym typeface="+mn-ea"/>
              </a:rPr>
              <a:t>  </a:t>
            </a:r>
            <a:br>
              <a:rPr lang="en-US" altLang="zh-CN">
                <a:sym typeface="+mn-ea"/>
              </a:rPr>
            </a:b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2" name="文本框 1"/>
          <p:cNvSpPr txBox="1"/>
          <p:nvPr/>
        </p:nvSpPr>
        <p:spPr>
          <a:xfrm>
            <a:off x="474345" y="376555"/>
            <a:ext cx="3622675" cy="701040"/>
          </a:xfrm>
          <a:prstGeom prst="rect">
            <a:avLst/>
          </a:prstGeom>
          <a:noFill/>
        </p:spPr>
        <p:txBody>
          <a:bodyPr wrap="square" rtlCol="0">
            <a:spAutoFit/>
          </a:bodyPr>
          <a:p>
            <a:r>
              <a:rPr lang="zh-CN" altLang="en-US" sz="4000" b="1"/>
              <a:t>堆图解</a:t>
            </a:r>
            <a:endParaRPr lang="zh-CN" altLang="en-US" sz="4000" b="1"/>
          </a:p>
        </p:txBody>
      </p:sp>
      <p:pic>
        <p:nvPicPr>
          <p:cNvPr id="3" name="图片 2" descr="堆2"/>
          <p:cNvPicPr>
            <a:picLocks noChangeAspect="1"/>
          </p:cNvPicPr>
          <p:nvPr/>
        </p:nvPicPr>
        <p:blipFill>
          <a:blip r:embed="rId2"/>
          <a:stretch>
            <a:fillRect/>
          </a:stretch>
        </p:blipFill>
        <p:spPr>
          <a:xfrm>
            <a:off x="1658620" y="1077595"/>
            <a:ext cx="8413115" cy="551243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829310" y="1207135"/>
            <a:ext cx="9386570" cy="4998720"/>
          </a:xfrm>
        </p:spPr>
        <p:txBody>
          <a:bodyPr/>
          <a:p>
            <a:pPr algn="l"/>
            <a:r>
              <a:rPr lang="en-US" altLang="zh-CN" sz="2400"/>
              <a:t>   </a:t>
            </a:r>
            <a:r>
              <a:rPr lang="en-US" altLang="zh-CN" sz="2400">
                <a:sym typeface="+mn-ea"/>
              </a:rPr>
              <a:t>     </a:t>
            </a:r>
            <a:r>
              <a:rPr lang="zh-CN" altLang="en-US" sz="2400">
                <a:sym typeface="+mn-ea"/>
              </a:rPr>
              <a:t>插入排序适合对于数据量较小的排序</a:t>
            </a:r>
            <a:r>
              <a:rPr lang="en-US" altLang="zh-CN" sz="2400">
                <a:sym typeface="+mn-ea"/>
              </a:rPr>
              <a:t>(</a:t>
            </a:r>
            <a:r>
              <a:rPr lang="zh-CN" altLang="en-US" sz="2400">
                <a:sym typeface="+mn-ea"/>
              </a:rPr>
              <a:t>比如量级小于千</a:t>
            </a:r>
            <a:r>
              <a:rPr lang="en-US" altLang="zh-CN" sz="2400">
                <a:sym typeface="+mn-ea"/>
              </a:rPr>
              <a:t>)</a:t>
            </a:r>
            <a:r>
              <a:rPr lang="zh-CN" altLang="en-US" sz="2400">
                <a:sym typeface="+mn-ea"/>
              </a:rPr>
              <a:t>。 插入排序在工业级库中也有着广泛的应用，在STL的sort算法和stdlib的qsort算法中，都将插入排序作为快速排序的补充，用于少量元素的排序</a:t>
            </a:r>
            <a:r>
              <a:rPr lang="en-US" altLang="zh-CN" sz="2400">
                <a:sym typeface="+mn-ea"/>
              </a:rPr>
              <a:t>(</a:t>
            </a:r>
            <a:r>
              <a:rPr lang="zh-CN" altLang="en-US" sz="2400">
                <a:sym typeface="+mn-ea"/>
              </a:rPr>
              <a:t>通常为8个以下</a:t>
            </a:r>
            <a:r>
              <a:rPr lang="en-US" altLang="zh-CN" sz="2400">
                <a:sym typeface="+mn-ea"/>
              </a:rPr>
              <a:t>)</a:t>
            </a:r>
            <a:r>
              <a:rPr lang="zh-CN" altLang="en-US" sz="2400">
                <a:sym typeface="+mn-ea"/>
              </a:rPr>
              <a:t>。</a:t>
            </a:r>
            <a:br>
              <a:rPr lang="zh-CN" altLang="en-US" sz="2400"/>
            </a:br>
            <a:br>
              <a:rPr lang="en-US" altLang="zh-CN" sz="2400"/>
            </a:br>
            <a:r>
              <a:rPr lang="en-US" altLang="zh-CN" sz="2400"/>
              <a:t>       </a:t>
            </a:r>
            <a:r>
              <a:rPr lang="zh-CN" altLang="en-US" sz="2400"/>
              <a:t>优化</a:t>
            </a:r>
            <a:r>
              <a:rPr lang="en-US" altLang="zh-CN" sz="2400"/>
              <a:t>1</a:t>
            </a:r>
            <a:r>
              <a:rPr lang="zh-CN" altLang="en-US" sz="2400"/>
              <a:t>：二分插入排序</a:t>
            </a:r>
            <a:br>
              <a:rPr lang="zh-CN" altLang="en-US" sz="2400"/>
            </a:br>
            <a:r>
              <a:rPr lang="zh-CN" altLang="en-US" sz="2400"/>
              <a:t>    </a:t>
            </a:r>
            <a:r>
              <a:rPr lang="en-US" altLang="zh-CN" sz="2400"/>
              <a:t>	        </a:t>
            </a:r>
            <a:r>
              <a:rPr lang="zh-CN" altLang="en-US" sz="2400"/>
              <a:t>为了找到元素的合适的插入位置，传统是采用从后到   </a:t>
            </a:r>
            <a:br>
              <a:rPr lang="zh-CN" altLang="en-US" sz="2400"/>
            </a:br>
            <a:r>
              <a:rPr lang="zh-CN" altLang="en-US" sz="2400"/>
              <a:t>           前顺序遍历查找进行比较，为了减少比较的次数，我们可</a:t>
            </a:r>
            <a:r>
              <a:rPr lang="en-US" altLang="zh-CN" sz="2400"/>
              <a:t>	</a:t>
            </a:r>
            <a:br>
              <a:rPr lang="en-US" altLang="zh-CN" sz="2400"/>
            </a:br>
            <a:r>
              <a:rPr lang="en-US" altLang="zh-CN" sz="2400"/>
              <a:t>           </a:t>
            </a:r>
            <a:r>
              <a:rPr lang="zh-CN" altLang="en-US" sz="2400"/>
              <a:t>以采用二分查找。</a:t>
            </a:r>
            <a:br>
              <a:rPr lang="en-US" altLang="zh-CN" sz="2400"/>
            </a:br>
            <a:br>
              <a:rPr lang="en-US" altLang="zh-CN" sz="2400"/>
            </a:br>
            <a:r>
              <a:rPr lang="en-US" altLang="zh-CN" sz="2400"/>
              <a:t>      </a:t>
            </a:r>
            <a:r>
              <a:rPr lang="zh-CN" altLang="en-US" sz="2400"/>
              <a:t>优化</a:t>
            </a:r>
            <a:r>
              <a:rPr lang="en-US" altLang="zh-CN" sz="2400"/>
              <a:t>2 </a:t>
            </a:r>
            <a:r>
              <a:rPr lang="zh-CN" altLang="en-US" sz="2400"/>
              <a:t>希尔排序</a:t>
            </a:r>
            <a:r>
              <a:rPr lang="en-US" altLang="zh-CN" sz="2400"/>
              <a:t>    </a:t>
            </a:r>
            <a:r>
              <a:rPr lang="en-US" altLang="zh-CN" sz="1600"/>
              <a:t>  </a:t>
            </a:r>
            <a:r>
              <a:rPr lang="en-US" altLang="zh-CN" sz="2400"/>
              <a:t>    </a:t>
            </a:r>
            <a:endParaRPr lang="en-US" altLang="zh-CN" sz="2400" b="1"/>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424180" y="464820"/>
            <a:ext cx="3733800" cy="975360"/>
          </a:xfrm>
          <a:prstGeom prst="rect">
            <a:avLst/>
          </a:prstGeom>
          <a:noFill/>
        </p:spPr>
        <p:txBody>
          <a:bodyPr wrap="square" rtlCol="0">
            <a:spAutoFit/>
          </a:bodyPr>
          <a:p>
            <a:r>
              <a:rPr lang="en-US" altLang="zh-CN" sz="4000" b="1">
                <a:sym typeface="+mn-ea"/>
              </a:rPr>
              <a:t>插入排序</a:t>
            </a:r>
            <a:br>
              <a:rPr lang="en-US" altLang="zh-CN">
                <a:sym typeface="+mn-ea"/>
              </a:rPr>
            </a:b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56970" y="1092835"/>
            <a:ext cx="9217025" cy="5462905"/>
          </a:xfrm>
        </p:spPr>
        <p:txBody>
          <a:bodyPr/>
          <a:p>
            <a:pPr algn="l"/>
            <a:r>
              <a:rPr lang="en-US" altLang="zh-CN" sz="1000"/>
              <a:t> </a:t>
            </a:r>
            <a:br>
              <a:rPr lang="en-US" altLang="zh-CN" sz="1000"/>
            </a:br>
            <a:r>
              <a:rPr lang="en-US" altLang="zh-CN" sz="1800" b="1"/>
              <a:t>希尔排序</a:t>
            </a:r>
            <a:r>
              <a:rPr lang="zh-CN" altLang="en-US" sz="1800"/>
              <a:t>：</a:t>
            </a:r>
            <a:r>
              <a:rPr lang="en-US" altLang="zh-CN" sz="1800"/>
              <a:t>也叫递减增量排序，是不稳定的排序算法。</a:t>
            </a:r>
            <a:r>
              <a:rPr lang="zh-CN" altLang="en-US" sz="1800"/>
              <a:t>本</a:t>
            </a:r>
            <a:r>
              <a:rPr lang="en-US" altLang="zh-CN" sz="1800"/>
              <a:t>质上是一种分组插入</a:t>
            </a:r>
            <a:r>
              <a:rPr lang="zh-CN" altLang="en-US" sz="1800"/>
              <a:t>排序。</a:t>
            </a:r>
            <a:br>
              <a:rPr lang="en-US" altLang="zh-CN" sz="1800"/>
            </a:br>
            <a:r>
              <a:rPr lang="en-US" altLang="zh-CN" sz="1800"/>
              <a:t>　　      </a:t>
            </a:r>
            <a:r>
              <a:rPr sz="1800"/>
              <a:t>希尔排序通过</a:t>
            </a:r>
            <a:r>
              <a:rPr lang="zh-CN" sz="1800"/>
              <a:t>步长</a:t>
            </a:r>
            <a:r>
              <a:rPr sz="1800"/>
              <a:t>将全部元素分为几个区域</a:t>
            </a:r>
            <a:r>
              <a:rPr lang="zh-CN" sz="1800"/>
              <a:t>提升</a:t>
            </a:r>
            <a:r>
              <a:rPr sz="1800"/>
              <a:t>排序的性能。这样可以让一个元  </a:t>
            </a:r>
            <a:br>
              <a:rPr sz="1800"/>
            </a:br>
            <a:r>
              <a:rPr sz="1800"/>
              <a:t>        素可以一次性地朝最终位置前进一大步。然后算法再取越来越小的步长进行排序，算</a:t>
            </a:r>
            <a:br>
              <a:rPr sz="1800"/>
            </a:br>
            <a:r>
              <a:rPr sz="1800"/>
              <a:t>        法的最后一步就是普通的插入排序，但是到了这步，需排序的数据几乎是已排好的了</a:t>
            </a:r>
            <a:br>
              <a:rPr sz="1800"/>
            </a:br>
            <a:r>
              <a:rPr sz="1800"/>
              <a:t>        </a:t>
            </a:r>
            <a:r>
              <a:rPr lang="en-US" sz="1800"/>
              <a:t>(</a:t>
            </a:r>
            <a:r>
              <a:rPr sz="1800"/>
              <a:t>此时插入排序较快</a:t>
            </a:r>
            <a:r>
              <a:rPr lang="en-US" sz="1800"/>
              <a:t>)</a:t>
            </a:r>
            <a:r>
              <a:rPr sz="1800"/>
              <a:t>。</a:t>
            </a:r>
            <a:br>
              <a:rPr sz="1800"/>
            </a:br>
            <a:r>
              <a:rPr sz="1800" b="1"/>
              <a:t>步长选</a:t>
            </a:r>
            <a:r>
              <a:rPr lang="zh-CN" sz="1800" b="1"/>
              <a:t>取</a:t>
            </a:r>
            <a:br>
              <a:rPr lang="zh-CN" sz="1800" b="1"/>
            </a:br>
            <a:r>
              <a:rPr lang="zh-CN" sz="1800"/>
              <a:t>             </a:t>
            </a:r>
            <a:r>
              <a:rPr sz="1800"/>
              <a:t>只要最终步长为1任何步长序列都可以</a:t>
            </a:r>
            <a:r>
              <a:rPr lang="en-US" sz="1800"/>
              <a:t>(</a:t>
            </a:r>
            <a:r>
              <a:rPr sz="1800"/>
              <a:t>步长</a:t>
            </a:r>
            <a:r>
              <a:rPr lang="en-US" sz="1800"/>
              <a:t>&lt;</a:t>
            </a:r>
            <a:r>
              <a:rPr sz="1800"/>
              <a:t>数组长度</a:t>
            </a:r>
            <a:r>
              <a:rPr lang="en-US" sz="1800"/>
              <a:t>)</a:t>
            </a:r>
            <a:r>
              <a:rPr sz="1800"/>
              <a:t>。开始以一定的步长进行排</a:t>
            </a:r>
            <a:br>
              <a:rPr sz="1800"/>
            </a:br>
            <a:r>
              <a:rPr sz="1800"/>
              <a:t>       序。然后会继续以一定步长进行排序，最终以步长为1进行排序。当步长为1时，</a:t>
            </a:r>
            <a:r>
              <a:rPr lang="zh-CN" sz="1800"/>
              <a:t>成</a:t>
            </a:r>
            <a:r>
              <a:rPr sz="1800"/>
              <a:t>为</a:t>
            </a:r>
            <a:br>
              <a:rPr sz="1800"/>
            </a:br>
            <a:r>
              <a:rPr sz="1800"/>
              <a:t>       插入排序。</a:t>
            </a:r>
            <a:br>
              <a:rPr sz="1800"/>
            </a:br>
            <a:r>
              <a:rPr lang="en-US" altLang="zh-CN" sz="1800" b="1"/>
              <a:t>时间复杂度 </a:t>
            </a:r>
            <a:r>
              <a:rPr lang="en-US" altLang="zh-CN" sz="1800"/>
              <a:t>---- 根据步长序列的不同而不同。</a:t>
            </a:r>
            <a:br>
              <a:rPr lang="en-US" altLang="zh-CN" sz="1800"/>
            </a:br>
            <a:r>
              <a:rPr lang="en-US" altLang="zh-CN" sz="1800"/>
              <a:t>             步长序列	         最坏情况下</a:t>
            </a:r>
            <a:br>
              <a:rPr lang="en-US" altLang="zh-CN" sz="1800"/>
            </a:br>
            <a:r>
              <a:rPr lang="en-US" altLang="zh-CN" sz="1800"/>
              <a:t> 	 n/2^i            	              n^2</a:t>
            </a:r>
            <a:br>
              <a:rPr lang="en-US" altLang="zh-CN" sz="1800"/>
            </a:br>
            <a:r>
              <a:rPr lang="en-US" altLang="zh-CN" sz="1800"/>
              <a:t> 	 2^k - 1	             n^1.5</a:t>
            </a:r>
            <a:br>
              <a:rPr lang="en-US" altLang="zh-CN" sz="1800"/>
            </a:br>
            <a:r>
              <a:rPr lang="en-US" altLang="zh-CN" sz="1800"/>
              <a:t> 	 2^i*3^i	           n*log^2 n </a:t>
            </a:r>
            <a:br>
              <a:rPr lang="en-US" altLang="zh-CN" sz="1800"/>
            </a:br>
            <a:br>
              <a:rPr lang="en-US" altLang="zh-CN" sz="1000"/>
            </a:br>
            <a:r>
              <a:rPr lang="en-US" altLang="zh-CN" sz="2000" b="1"/>
              <a:t>注</a:t>
            </a:r>
            <a:r>
              <a:rPr lang="zh-CN" altLang="en-US" sz="2000" b="1"/>
              <a:t>： </a:t>
            </a:r>
            <a:r>
              <a:rPr lang="zh-CN" altLang="en-US" sz="2000"/>
              <a:t>目前</a:t>
            </a:r>
            <a:r>
              <a:rPr lang="en-US" altLang="zh-CN" sz="1800"/>
              <a:t>已知的最好步长序列由Marcin Ciura设计(1</a:t>
            </a:r>
            <a:r>
              <a:rPr lang="zh-CN" altLang="en-US" sz="1800"/>
              <a:t>，</a:t>
            </a:r>
            <a:r>
              <a:rPr lang="en-US" altLang="zh-CN" sz="1800"/>
              <a:t>4，10，23，57，132，301，701，1750，…)  用这样步长序列的希尔排序比插入排序和堆排序都要快，甚至在小数组中比快速排序还快，但是在涉及大量数据时希尔排序还是比快速排序慢。</a:t>
            </a:r>
            <a:endParaRPr lang="en-US" altLang="zh-CN" sz="1800"/>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509270" y="391795"/>
            <a:ext cx="3087370" cy="701040"/>
          </a:xfrm>
          <a:prstGeom prst="rect">
            <a:avLst/>
          </a:prstGeom>
          <a:noFill/>
        </p:spPr>
        <p:txBody>
          <a:bodyPr wrap="square" rtlCol="0">
            <a:spAutoFit/>
          </a:bodyPr>
          <a:p>
            <a:r>
              <a:rPr lang="en-US" altLang="zh-CN" sz="4000" b="1">
                <a:sym typeface="+mn-ea"/>
              </a:rPr>
              <a:t>希尔排序</a:t>
            </a:r>
            <a:endParaRPr lang="en-US" altLang="zh-CN" sz="4000"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pic>
        <p:nvPicPr>
          <p:cNvPr id="2" name="图片 1" descr="希尔"/>
          <p:cNvPicPr>
            <a:picLocks noChangeAspect="1"/>
          </p:cNvPicPr>
          <p:nvPr/>
        </p:nvPicPr>
        <p:blipFill>
          <a:blip r:embed="rId2"/>
          <a:stretch>
            <a:fillRect/>
          </a:stretch>
        </p:blipFill>
        <p:spPr>
          <a:xfrm>
            <a:off x="1922780" y="1001395"/>
            <a:ext cx="8072120" cy="5471795"/>
          </a:xfrm>
          <a:prstGeom prst="rect">
            <a:avLst/>
          </a:prstGeom>
        </p:spPr>
      </p:pic>
      <p:sp>
        <p:nvSpPr>
          <p:cNvPr id="3" name="文本框 2"/>
          <p:cNvSpPr txBox="1"/>
          <p:nvPr/>
        </p:nvSpPr>
        <p:spPr>
          <a:xfrm>
            <a:off x="200025" y="297815"/>
            <a:ext cx="3175000" cy="1310640"/>
          </a:xfrm>
          <a:prstGeom prst="rect">
            <a:avLst/>
          </a:prstGeom>
          <a:noFill/>
        </p:spPr>
        <p:txBody>
          <a:bodyPr wrap="square" rtlCol="0">
            <a:spAutoFit/>
          </a:bodyPr>
          <a:p>
            <a:r>
              <a:rPr lang="zh-CN" altLang="en-US" sz="4000" b="1">
                <a:sym typeface="+mn-ea"/>
              </a:rPr>
              <a:t>希尔图解</a:t>
            </a:r>
            <a:endParaRPr lang="zh-CN" altLang="en-US" sz="4000" b="1">
              <a:sym typeface="+mn-ea"/>
            </a:endParaRPr>
          </a:p>
          <a:p>
            <a:endParaRPr lang="zh-CN" altLang="en-US" sz="4000" b="1">
              <a:sym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276985" y="1048385"/>
            <a:ext cx="8720455" cy="5029200"/>
          </a:xfrm>
        </p:spPr>
        <p:txBody>
          <a:bodyPr/>
          <a:p>
            <a:pPr algn="l"/>
            <a:r>
              <a:rPr lang="en-US" altLang="zh-CN" sz="1800"/>
              <a:t>　        </a:t>
            </a:r>
            <a:r>
              <a:rPr lang="en-US" altLang="zh-CN" sz="2800"/>
              <a:t>归并排序是创建在归并操作上的一种有效的排序算法，</a:t>
            </a:r>
            <a:r>
              <a:rPr lang="zh-CN" altLang="en-US" sz="2800"/>
              <a:t>时间复杂度</a:t>
            </a:r>
            <a:r>
              <a:rPr lang="en-US" altLang="zh-CN" sz="2800"/>
              <a:t>为O(nlogn)，</a:t>
            </a:r>
            <a:r>
              <a:rPr lang="zh-CN" altLang="en-US" sz="2800"/>
              <a:t>稳定排序，</a:t>
            </a:r>
            <a:r>
              <a:rPr lang="en-US" altLang="zh-CN" sz="2800"/>
              <a:t>1945年由冯·诺伊曼首次提出。</a:t>
            </a:r>
            <a:br>
              <a:rPr lang="en-US" altLang="zh-CN" sz="2800"/>
            </a:br>
            <a:br>
              <a:rPr lang="en-US" altLang="zh-CN" sz="2800"/>
            </a:br>
            <a:r>
              <a:rPr lang="en-US" altLang="zh-CN" sz="2800"/>
              <a:t>　　归并排序的实现分为递归实现与非递归(迭代)实现。递归实现的归并排序是算法设计中分治策略(</a:t>
            </a:r>
            <a:r>
              <a:rPr lang="zh-CN" altLang="en-US" sz="2800"/>
              <a:t>分而治之</a:t>
            </a:r>
            <a:r>
              <a:rPr lang="en-US" altLang="zh-CN" sz="2800"/>
              <a:t>)的典型应用，我们将一个大问题分割成小问题分别解决，然后用所有小问题的答案来解决整个大问题。</a:t>
            </a:r>
            <a:br>
              <a:rPr lang="en-US" altLang="zh-CN" sz="2800"/>
            </a:br>
            <a:br>
              <a:rPr lang="en-US" altLang="zh-CN" sz="2800"/>
            </a:br>
            <a:r>
              <a:rPr lang="en-US" altLang="zh-CN" sz="2800"/>
              <a:t>　　归并排序算法主要依赖归并操作。归并操作指的是将两个已经排序的序列合并成一个序列的操作</a:t>
            </a:r>
            <a:r>
              <a:rPr lang="zh-CN" altLang="en-US" sz="2800"/>
              <a:t>。</a:t>
            </a:r>
            <a:br>
              <a:rPr lang="en-US" altLang="zh-CN" sz="700"/>
            </a:br>
            <a:br>
              <a:rPr lang="en-US" altLang="zh-CN" sz="400"/>
            </a:br>
            <a:r>
              <a:rPr lang="en-US" altLang="zh-CN" sz="400"/>
              <a:t> </a:t>
            </a:r>
            <a:br>
              <a:rPr lang="en-US" altLang="zh-CN" sz="400"/>
            </a:br>
            <a:br>
              <a:rPr lang="en-US" altLang="zh-CN" sz="400"/>
            </a:br>
            <a:endParaRPr lang="en-US" altLang="zh-CN" sz="400"/>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490855" y="347345"/>
            <a:ext cx="3161030" cy="701040"/>
          </a:xfrm>
          <a:prstGeom prst="rect">
            <a:avLst/>
          </a:prstGeom>
          <a:noFill/>
        </p:spPr>
        <p:txBody>
          <a:bodyPr wrap="square" rtlCol="0">
            <a:spAutoFit/>
          </a:bodyPr>
          <a:p>
            <a:r>
              <a:rPr lang="en-US" altLang="zh-CN" sz="4000" b="1">
                <a:sym typeface="+mn-ea"/>
              </a:rPr>
              <a:t>归并排序</a:t>
            </a:r>
            <a:endParaRPr lang="en-US" altLang="zh-CN" sz="4000" b="1">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pic>
        <p:nvPicPr>
          <p:cNvPr id="2" name="图片 1" descr="归并"/>
          <p:cNvPicPr>
            <a:picLocks noChangeAspect="1"/>
          </p:cNvPicPr>
          <p:nvPr/>
        </p:nvPicPr>
        <p:blipFill>
          <a:blip r:embed="rId2"/>
          <a:stretch>
            <a:fillRect/>
          </a:stretch>
        </p:blipFill>
        <p:spPr>
          <a:xfrm>
            <a:off x="2038350" y="1273175"/>
            <a:ext cx="7783830" cy="4912360"/>
          </a:xfrm>
          <a:prstGeom prst="rect">
            <a:avLst/>
          </a:prstGeom>
        </p:spPr>
      </p:pic>
      <p:sp>
        <p:nvSpPr>
          <p:cNvPr id="3" name="文本框 2"/>
          <p:cNvSpPr txBox="1"/>
          <p:nvPr/>
        </p:nvSpPr>
        <p:spPr>
          <a:xfrm>
            <a:off x="459740" y="304165"/>
            <a:ext cx="4286250" cy="701040"/>
          </a:xfrm>
          <a:prstGeom prst="rect">
            <a:avLst/>
          </a:prstGeom>
          <a:noFill/>
        </p:spPr>
        <p:txBody>
          <a:bodyPr wrap="square" rtlCol="0">
            <a:spAutoFit/>
          </a:bodyPr>
          <a:p>
            <a:r>
              <a:rPr lang="zh-CN" altLang="en-US" sz="4000" b="1"/>
              <a:t>归并图解</a:t>
            </a:r>
            <a:endParaRPr lang="zh-CN" altLang="en-US" sz="4000" b="1"/>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74750" y="1507490"/>
            <a:ext cx="8445500" cy="4943475"/>
          </a:xfrm>
        </p:spPr>
        <p:txBody>
          <a:bodyPr/>
          <a:p>
            <a:pPr algn="l"/>
            <a:br>
              <a:rPr lang="en-US" altLang="zh-CN" sz="1400"/>
            </a:br>
            <a:r>
              <a:rPr lang="zh-CN" altLang="en-US" sz="2800" b="1">
                <a:sym typeface="+mn-ea"/>
              </a:rPr>
              <a:t>思想</a:t>
            </a:r>
            <a:br>
              <a:rPr lang="zh-CN" altLang="en-US" sz="1800">
                <a:sym typeface="+mn-ea"/>
              </a:rPr>
            </a:br>
            <a:r>
              <a:rPr lang="zh-CN" altLang="en-US" sz="1800">
                <a:sym typeface="+mn-ea"/>
              </a:rPr>
              <a:t>         </a:t>
            </a:r>
            <a:r>
              <a:rPr lang="en-US" altLang="zh-CN" sz="1800">
                <a:sym typeface="+mn-ea"/>
              </a:rPr>
              <a:t>快速</a:t>
            </a:r>
            <a:r>
              <a:rPr lang="zh-CN" altLang="en-US" sz="1800">
                <a:sym typeface="+mn-ea"/>
              </a:rPr>
              <a:t>排序</a:t>
            </a:r>
            <a:r>
              <a:rPr sz="1800"/>
              <a:t>基本思想是分治法，选择一个pivot(中轴点），将小于pivot放在左边，将大于pivot放在右边，针对左右两个子序列重复此过程，直到序列为空或者只有一个元素。</a:t>
            </a:r>
            <a:br>
              <a:rPr sz="1800"/>
            </a:br>
            <a:br>
              <a:rPr sz="1800"/>
            </a:br>
            <a:r>
              <a:rPr lang="zh-CN" sz="2800" b="1"/>
              <a:t>优化方式</a:t>
            </a:r>
            <a:br>
              <a:rPr lang="zh-CN" altLang="en-US" sz="1800"/>
            </a:br>
            <a:r>
              <a:rPr lang="zh-CN" altLang="en-US" sz="1800"/>
              <a:t>1    优化选取枢轴   三数取中法 ，来以此降低轴值选择得不好的可能性。</a:t>
            </a:r>
            <a:r>
              <a:rPr lang="zh-CN" altLang="en-US" sz="1800">
                <a:sym typeface="+mn-ea"/>
              </a:rPr>
              <a:t>分别是在左端点、中点和右端点取样。</a:t>
            </a:r>
            <a:br>
              <a:rPr lang="zh-CN" altLang="en-US" sz="1800">
                <a:sym typeface="+mn-ea"/>
              </a:rPr>
            </a:br>
            <a:br>
              <a:rPr lang="zh-CN" altLang="en-US" sz="1800"/>
            </a:br>
            <a:r>
              <a:rPr lang="en-US" altLang="zh-CN" sz="1800"/>
              <a:t>2     三路划分</a:t>
            </a:r>
            <a:r>
              <a:rPr lang="zh-CN" altLang="en-US" sz="1800"/>
              <a:t>处理重复值</a:t>
            </a:r>
            <a:r>
              <a:rPr lang="en-US" altLang="zh-CN" sz="1800"/>
              <a:t>。采用三路划分，将数组化为小于中轴、等于中轴、大于中轴三个子集，只针对小于和大于的子集进行递归。具体划分方法是，先将左边等于中轴的值放在最前面，右边等于中轴的值放在最后面。然后将等于中轴的部分交换到中间，再对小于和大于中轴的子列进行递归。</a:t>
            </a:r>
            <a:br>
              <a:rPr lang="en-US" altLang="zh-CN" sz="1800"/>
            </a:br>
            <a:r>
              <a:rPr lang="en-US" altLang="zh-CN" sz="1800"/>
              <a:t>       三路快排如此好的解决了近乎有序的数组和有大量重复数组的元素排序问题，以至于在很多语言的标准库中，排序接口使用的就是三路快排的思路，如Java</a:t>
            </a:r>
            <a:br>
              <a:rPr lang="en-US" altLang="zh-CN" sz="1800"/>
            </a:br>
            <a:br>
              <a:rPr lang="en-US" altLang="zh-CN" sz="1800"/>
            </a:br>
            <a:r>
              <a:rPr lang="en-US" altLang="zh-CN" sz="1800"/>
              <a:t>3    并行处理(</a:t>
            </a:r>
            <a:r>
              <a:rPr lang="zh-CN" altLang="en-US" sz="1800"/>
              <a:t>多线程引入</a:t>
            </a:r>
            <a:r>
              <a:rPr lang="en-US" altLang="zh-CN" sz="1800"/>
              <a:t>)</a:t>
            </a:r>
            <a:endParaRPr lang="en-US" altLang="zh-CN" sz="1800"/>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605790" y="304165"/>
            <a:ext cx="9583420" cy="701040"/>
          </a:xfrm>
          <a:prstGeom prst="rect">
            <a:avLst/>
          </a:prstGeom>
          <a:noFill/>
        </p:spPr>
        <p:txBody>
          <a:bodyPr wrap="square" rtlCol="0">
            <a:spAutoFit/>
          </a:bodyPr>
          <a:p>
            <a:r>
              <a:rPr lang="en-US" altLang="zh-CN">
                <a:sym typeface="+mn-ea"/>
              </a:rPr>
              <a:t> </a:t>
            </a:r>
            <a:r>
              <a:rPr lang="en-US" altLang="zh-CN" sz="4000" b="1">
                <a:sym typeface="+mn-ea"/>
              </a:rPr>
              <a:t>快速排序</a:t>
            </a:r>
            <a:endParaRPr lang="zh-CN" altLang="en-US"/>
          </a:p>
        </p:txBody>
      </p:sp>
      <p:sp>
        <p:nvSpPr>
          <p:cNvPr id="3" name="文本框 2"/>
          <p:cNvSpPr txBox="1"/>
          <p:nvPr/>
        </p:nvSpPr>
        <p:spPr>
          <a:xfrm>
            <a:off x="2825115" y="757555"/>
            <a:ext cx="7903210" cy="822960"/>
          </a:xfrm>
          <a:prstGeom prst="rect">
            <a:avLst/>
          </a:prstGeom>
          <a:noFill/>
        </p:spPr>
        <p:txBody>
          <a:bodyPr wrap="square" rtlCol="0">
            <a:spAutoFit/>
          </a:bodyPr>
          <a:p>
            <a:r>
              <a:rPr lang="en-US" altLang="zh-CN" sz="1600">
                <a:sym typeface="+mn-ea"/>
              </a:rPr>
              <a:t>  </a:t>
            </a:r>
            <a:r>
              <a:rPr lang="en-US" altLang="zh-CN" sz="3200">
                <a:sym typeface="+mn-ea"/>
              </a:rPr>
              <a:t> ----</a:t>
            </a:r>
            <a:r>
              <a:rPr lang="en-US" altLang="zh-CN" sz="3200" b="1">
                <a:sym typeface="+mn-ea"/>
              </a:rPr>
              <a:t>二十世纪最伟大的10大算法</a:t>
            </a:r>
            <a:r>
              <a:rPr lang="zh-CN" altLang="en-US" sz="3200" b="1">
                <a:sym typeface="+mn-ea"/>
              </a:rPr>
              <a:t>之一</a:t>
            </a:r>
            <a:br>
              <a:rPr lang="en-US" altLang="zh-CN" sz="1600">
                <a:sym typeface="+mn-ea"/>
              </a:rPr>
            </a:br>
            <a:endParaRPr lang="en-US" altLang="zh-CN" sz="1600">
              <a:sym typeface="+mn-e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979805" y="1818640"/>
            <a:ext cx="8445500" cy="1393825"/>
          </a:xfrm>
        </p:spPr>
        <p:txBody>
          <a:bodyPr/>
          <a:p>
            <a:pPr algn="ctr"/>
            <a:r>
              <a:rPr lang="en-US" altLang="zh-CN"/>
              <a:t>     </a:t>
            </a:r>
            <a:endParaRPr lang="zh-CN" altLang="en-US" sz="9600" b="1"/>
          </a:p>
        </p:txBody>
      </p:sp>
      <p:sp>
        <p:nvSpPr>
          <p:cNvPr id="3" name="副标题 2"/>
          <p:cNvSpPr>
            <a:spLocks noGrp="1"/>
          </p:cNvSpPr>
          <p:nvPr>
            <p:ph type="subTitle" idx="1"/>
          </p:nvPr>
        </p:nvSpPr>
        <p:spPr>
          <a:xfrm>
            <a:off x="6103197" y="427323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759460" y="1129030"/>
            <a:ext cx="9599930" cy="5334000"/>
          </a:xfrm>
          <a:prstGeom prst="rect">
            <a:avLst/>
          </a:prstGeom>
          <a:noFill/>
        </p:spPr>
        <p:txBody>
          <a:bodyPr wrap="square" rtlCol="0">
            <a:spAutoFit/>
          </a:bodyPr>
          <a:p>
            <a:endParaRPr lang="zh-CN" altLang="en-US" sz="2400"/>
          </a:p>
          <a:p>
            <a:r>
              <a:rPr lang="zh-CN" altLang="en-US" sz="2000"/>
              <a:t>         快排平均时间复杂度O</a:t>
            </a:r>
            <a:r>
              <a:rPr lang="en-US" altLang="zh-CN" sz="2000"/>
              <a:t>(</a:t>
            </a:r>
            <a:r>
              <a:rPr lang="zh-CN" altLang="en-US" sz="2000"/>
              <a:t>nlogn</a:t>
            </a:r>
            <a:r>
              <a:rPr lang="en-US" altLang="zh-CN" sz="2000"/>
              <a:t>)</a:t>
            </a:r>
            <a:r>
              <a:rPr lang="zh-CN" altLang="en-US" sz="2000"/>
              <a:t>最坏时间O</a:t>
            </a:r>
            <a:r>
              <a:rPr lang="en-US" altLang="zh-CN" sz="2000"/>
              <a:t>(</a:t>
            </a:r>
            <a:r>
              <a:rPr lang="zh-CN" altLang="en-US" sz="2000"/>
              <a:t>n²</a:t>
            </a:r>
            <a:r>
              <a:rPr lang="en-US" altLang="zh-CN" sz="2000"/>
              <a:t>)</a:t>
            </a:r>
            <a:r>
              <a:rPr lang="zh-CN" altLang="en-US" sz="2000"/>
              <a:t>。而堆排序平均最坏时间复杂度都为O</a:t>
            </a:r>
            <a:r>
              <a:rPr lang="en-US" altLang="zh-CN" sz="2000"/>
              <a:t>(</a:t>
            </a:r>
            <a:r>
              <a:rPr lang="zh-CN" altLang="en-US" sz="2000"/>
              <a:t>nlogn</a:t>
            </a:r>
            <a:r>
              <a:rPr lang="en-US" altLang="zh-CN" sz="2000"/>
              <a:t>)</a:t>
            </a:r>
            <a:r>
              <a:rPr lang="zh-CN" altLang="en-US" sz="2000"/>
              <a:t>，但为什 么实际应用中快排效果好于堆排？</a:t>
            </a:r>
            <a:endParaRPr lang="zh-CN" altLang="en-US" sz="2000"/>
          </a:p>
          <a:p>
            <a:endParaRPr lang="zh-CN" altLang="en-US" sz="2400"/>
          </a:p>
          <a:p>
            <a:r>
              <a:rPr lang="zh-CN" altLang="en-US" sz="2800" b="1"/>
              <a:t>原因如下</a:t>
            </a:r>
            <a:endParaRPr lang="zh-CN" altLang="en-US" sz="3200" b="1"/>
          </a:p>
          <a:p>
            <a:r>
              <a:rPr lang="en-US" altLang="zh-CN" sz="2000"/>
              <a:t>       1----</a:t>
            </a:r>
            <a:r>
              <a:rPr lang="zh-CN" altLang="en-US" sz="2000"/>
              <a:t>虽然都是O</a:t>
            </a:r>
            <a:r>
              <a:rPr lang="en-US" altLang="zh-CN" sz="2000"/>
              <a:t>(</a:t>
            </a:r>
            <a:r>
              <a:rPr lang="zh-CN" altLang="en-US" sz="2000"/>
              <a:t>nlogn</a:t>
            </a:r>
            <a:r>
              <a:rPr lang="en-US" altLang="zh-CN" sz="2000"/>
              <a:t>)</a:t>
            </a:r>
            <a:r>
              <a:rPr lang="zh-CN" altLang="en-US" sz="2000"/>
              <a:t>级别，但是我们知道时间复杂度是近似得到的，快排前面的系数更小，所以性能更好些。</a:t>
            </a:r>
            <a:endParaRPr lang="zh-CN" altLang="en-US" sz="2000"/>
          </a:p>
          <a:p>
            <a:endParaRPr lang="zh-CN" altLang="en-US" sz="2000"/>
          </a:p>
          <a:p>
            <a:r>
              <a:rPr lang="en-US" altLang="zh-CN" sz="2000"/>
              <a:t>       2----</a:t>
            </a:r>
            <a:r>
              <a:rPr lang="zh-CN" altLang="en-US" sz="2000"/>
              <a:t>堆排比较交换次数更多。因为快排是枢轴</a:t>
            </a:r>
            <a:r>
              <a:rPr lang="en-US" altLang="zh-CN" sz="2000"/>
              <a:t>(</a:t>
            </a:r>
            <a:r>
              <a:rPr lang="zh-CN" altLang="en-US" sz="2000"/>
              <a:t>pivot</a:t>
            </a:r>
            <a:r>
              <a:rPr lang="en-US" altLang="zh-CN" sz="2000"/>
              <a:t>)</a:t>
            </a:r>
            <a:r>
              <a:rPr lang="zh-CN" altLang="en-US" sz="2000"/>
              <a:t>左边的元素都比pivot小，右边的元素都更大，比较交换次数会比堆排更少些。</a:t>
            </a:r>
            <a:endParaRPr lang="zh-CN" altLang="en-US" sz="2400"/>
          </a:p>
          <a:p>
            <a:endParaRPr lang="en-US" altLang="zh-CN" sz="2000"/>
          </a:p>
          <a:p>
            <a:r>
              <a:rPr lang="en-US" altLang="zh-CN" sz="2000"/>
              <a:t>      3----</a:t>
            </a:r>
            <a:r>
              <a:rPr lang="zh-CN" altLang="en-US" sz="2000"/>
              <a:t>第三个原因也是最主要的原因，和cpu缓存</a:t>
            </a:r>
            <a:r>
              <a:rPr lang="en-US" altLang="zh-CN" sz="2000"/>
              <a:t>(</a:t>
            </a:r>
            <a:r>
              <a:rPr lang="zh-CN" altLang="en-US" sz="2000"/>
              <a:t>cache</a:t>
            </a:r>
            <a:r>
              <a:rPr lang="en-US" altLang="zh-CN" sz="2000"/>
              <a:t>)</a:t>
            </a:r>
            <a:r>
              <a:rPr lang="zh-CN" altLang="en-US" sz="2000"/>
              <a:t>有关。学计算机组成原理时候我们了解过，cpu有一块高速缓存区</a:t>
            </a:r>
            <a:r>
              <a:rPr lang="en-US" altLang="zh-CN" sz="2000"/>
              <a:t>(</a:t>
            </a:r>
            <a:r>
              <a:rPr lang="zh-CN" altLang="en-US" sz="2000"/>
              <a:t>cache</a:t>
            </a:r>
            <a:r>
              <a:rPr lang="en-US" altLang="zh-CN" sz="2000"/>
              <a:t>)</a:t>
            </a:r>
            <a:r>
              <a:rPr lang="zh-CN" altLang="en-US" sz="2000"/>
              <a:t>。堆排序要经常处理距离很远的数，导致缓存不下，以至于要频繁缓存，会导致cache命中率降低，频繁读写内存。</a:t>
            </a:r>
            <a:endParaRPr lang="zh-CN" altLang="en-US" sz="2000"/>
          </a:p>
          <a:p>
            <a:endParaRPr lang="zh-CN" altLang="en-US" sz="2400"/>
          </a:p>
          <a:p>
            <a:endParaRPr lang="zh-CN" altLang="en-US" sz="2400"/>
          </a:p>
        </p:txBody>
      </p:sp>
      <p:sp>
        <p:nvSpPr>
          <p:cNvPr id="6" name="文本框 5"/>
          <p:cNvSpPr txBox="1"/>
          <p:nvPr/>
        </p:nvSpPr>
        <p:spPr>
          <a:xfrm>
            <a:off x="418465" y="260350"/>
            <a:ext cx="3737610" cy="640080"/>
          </a:xfrm>
          <a:prstGeom prst="rect">
            <a:avLst/>
          </a:prstGeom>
          <a:noFill/>
        </p:spPr>
        <p:txBody>
          <a:bodyPr wrap="square" rtlCol="0">
            <a:spAutoFit/>
          </a:bodyPr>
          <a:p>
            <a:r>
              <a:rPr lang="zh-CN" altLang="en-US" sz="3600" b="1">
                <a:sym typeface="+mn-ea"/>
              </a:rPr>
              <a:t>快排为什么快</a:t>
            </a:r>
            <a:endParaRPr lang="zh-CN" altLang="en-US" sz="3600" b="1">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2" name="文本框 1"/>
          <p:cNvSpPr txBox="1"/>
          <p:nvPr/>
        </p:nvSpPr>
        <p:spPr>
          <a:xfrm>
            <a:off x="459740" y="165735"/>
            <a:ext cx="4921250" cy="701040"/>
          </a:xfrm>
          <a:prstGeom prst="rect">
            <a:avLst/>
          </a:prstGeom>
          <a:noFill/>
        </p:spPr>
        <p:txBody>
          <a:bodyPr wrap="square" rtlCol="0">
            <a:spAutoFit/>
          </a:bodyPr>
          <a:p>
            <a:r>
              <a:rPr lang="en-US" altLang="zh-CN" sz="4000" b="1"/>
              <a:t>qsort</a:t>
            </a:r>
            <a:r>
              <a:rPr lang="zh-CN" altLang="en-US" sz="4000" b="1"/>
              <a:t>的使用</a:t>
            </a:r>
            <a:endParaRPr lang="zh-CN" altLang="en-US" sz="4000" b="1"/>
          </a:p>
        </p:txBody>
      </p:sp>
      <p:sp>
        <p:nvSpPr>
          <p:cNvPr id="3" name="文本框 2"/>
          <p:cNvSpPr txBox="1"/>
          <p:nvPr/>
        </p:nvSpPr>
        <p:spPr>
          <a:xfrm>
            <a:off x="1363980" y="864870"/>
            <a:ext cx="8470265" cy="5763260"/>
          </a:xfrm>
          <a:prstGeom prst="rect">
            <a:avLst/>
          </a:prstGeom>
          <a:noFill/>
        </p:spPr>
        <p:txBody>
          <a:bodyPr wrap="square" rtlCol="0">
            <a:spAutoFit/>
          </a:bodyPr>
          <a:p>
            <a:r>
              <a:rPr lang="zh-CN" altLang="en-US" sz="2800" b="1"/>
              <a:t>函数原型 </a:t>
            </a:r>
            <a:r>
              <a:rPr lang="en-US" altLang="zh-CN" sz="2800" b="1"/>
              <a:t>:</a:t>
            </a:r>
            <a:r>
              <a:rPr lang="zh-CN" altLang="en-US" sz="2000"/>
              <a:t> </a:t>
            </a:r>
            <a:endParaRPr lang="zh-CN" altLang="en-US" sz="2000"/>
          </a:p>
          <a:p>
            <a:r>
              <a:rPr lang="zh-CN" altLang="en-US" sz="2000"/>
              <a:t>void qsort(void*  base,  </a:t>
            </a:r>
            <a:r>
              <a:rPr lang="en-US" altLang="zh-CN" sz="2000"/>
              <a:t>int</a:t>
            </a:r>
            <a:r>
              <a:rPr lang="zh-CN" altLang="en-US" sz="2000"/>
              <a:t> num,  </a:t>
            </a:r>
            <a:r>
              <a:rPr lang="en-US" altLang="zh-CN" sz="2000"/>
              <a:t>int</a:t>
            </a:r>
            <a:r>
              <a:rPr lang="zh-CN" altLang="en-US" sz="2000"/>
              <a:t> width,  int (*fcmp)(</a:t>
            </a:r>
            <a:endParaRPr lang="zh-CN" altLang="en-US" sz="2000"/>
          </a:p>
          <a:p>
            <a:r>
              <a:rPr lang="x-none" altLang="zh-CN" sz="2000"/>
              <a:t>	      </a:t>
            </a:r>
            <a:r>
              <a:rPr lang="zh-CN" altLang="en-US" sz="2000"/>
              <a:t>const</a:t>
            </a:r>
            <a:r>
              <a:rPr lang="x-none" altLang="zh-CN" sz="2000"/>
              <a:t> </a:t>
            </a:r>
            <a:r>
              <a:rPr lang="zh-CN" altLang="en-US" sz="2000"/>
              <a:t>void *</a:t>
            </a:r>
            <a:r>
              <a:rPr lang="en-US" altLang="zh-CN" sz="2000"/>
              <a:t>a</a:t>
            </a:r>
            <a:r>
              <a:rPr lang="zh-CN" altLang="en-US" sz="2000"/>
              <a:t>,const</a:t>
            </a:r>
            <a:r>
              <a:rPr lang="en-US" altLang="zh-CN" sz="2000"/>
              <a:t> </a:t>
            </a:r>
            <a:r>
              <a:rPr lang="zh-CN" altLang="en-US" sz="2000"/>
              <a:t>void *</a:t>
            </a:r>
            <a:r>
              <a:rPr lang="en-US" altLang="zh-CN" sz="2000"/>
              <a:t>b</a:t>
            </a:r>
            <a:r>
              <a:rPr lang="zh-CN" altLang="en-US" sz="2000"/>
              <a:t>)</a:t>
            </a:r>
            <a:r>
              <a:rPr lang="en-US" altLang="zh-CN" sz="2000"/>
              <a:t>;</a:t>
            </a:r>
            <a:endParaRPr lang="en-US" altLang="zh-CN" sz="2000"/>
          </a:p>
          <a:p>
            <a:endParaRPr lang="x-none" altLang="zh-CN" sz="2000"/>
          </a:p>
          <a:p>
            <a:r>
              <a:rPr lang="x-none" altLang="zh-CN" sz="2000"/>
              <a:t>各参数的意义？</a:t>
            </a:r>
            <a:endParaRPr lang="x-none" altLang="zh-CN" sz="2000"/>
          </a:p>
          <a:p>
            <a:r>
              <a:rPr lang="zh-CN" altLang="en-US" sz="2400"/>
              <a:t>int cmp(const void *a,const void *b){</a:t>
            </a:r>
            <a:r>
              <a:rPr lang="en-US" altLang="zh-CN" sz="2400"/>
              <a:t>}  </a:t>
            </a:r>
            <a:r>
              <a:rPr lang="zh-CN" altLang="en-US" sz="2400"/>
              <a:t>的返回值</a:t>
            </a:r>
            <a:r>
              <a:rPr lang="en-US" altLang="zh-CN" sz="2400"/>
              <a:t>&gt;0</a:t>
            </a:r>
            <a:r>
              <a:rPr lang="zh-CN" altLang="en-US" sz="2400"/>
              <a:t>表示什么？</a:t>
            </a:r>
            <a:endParaRPr lang="zh-CN" altLang="en-US" sz="2400"/>
          </a:p>
          <a:p>
            <a:endParaRPr lang="zh-CN" altLang="en-US" sz="2800" b="1"/>
          </a:p>
          <a:p>
            <a:r>
              <a:rPr lang="zh-CN" altLang="en-US" sz="2800" b="1"/>
              <a:t>多级排序</a:t>
            </a:r>
            <a:endParaRPr lang="zh-CN" altLang="en-US" sz="2800" b="1"/>
          </a:p>
          <a:p>
            <a:r>
              <a:rPr lang="zh-CN" altLang="en-US" sz="2000"/>
              <a:t>int </a:t>
            </a:r>
            <a:r>
              <a:rPr lang="en-US" altLang="zh-CN" sz="2000"/>
              <a:t>c</a:t>
            </a:r>
            <a:r>
              <a:rPr lang="zh-CN" altLang="en-US" sz="2000"/>
              <a:t>mp(const void* p1,const void* p2){</a:t>
            </a:r>
            <a:endParaRPr lang="zh-CN" altLang="en-US" sz="2000"/>
          </a:p>
          <a:p>
            <a:r>
              <a:rPr lang="zh-CN" altLang="en-US" sz="2000"/>
              <a:t>         struct Node  *</a:t>
            </a:r>
            <a:r>
              <a:rPr lang="en-US" altLang="zh-CN" sz="2000"/>
              <a:t>a</a:t>
            </a:r>
            <a:r>
              <a:rPr lang="zh-CN" altLang="en-US" sz="2000"/>
              <a:t> = (Node*)p1;</a:t>
            </a:r>
            <a:endParaRPr lang="zh-CN" altLang="en-US" sz="2000"/>
          </a:p>
          <a:p>
            <a:r>
              <a:rPr lang="zh-CN" altLang="en-US" sz="2000"/>
              <a:t>         struct Node  *</a:t>
            </a:r>
            <a:r>
              <a:rPr lang="en-US" altLang="zh-CN" sz="2000"/>
              <a:t>b</a:t>
            </a:r>
            <a:r>
              <a:rPr lang="zh-CN" altLang="en-US" sz="2000"/>
              <a:t> = (Node*)p2;</a:t>
            </a:r>
            <a:endParaRPr lang="zh-CN" altLang="en-US" sz="2000"/>
          </a:p>
          <a:p>
            <a:r>
              <a:rPr lang="zh-CN" altLang="en-US" sz="2000"/>
              <a:t>         if(</a:t>
            </a:r>
            <a:r>
              <a:rPr lang="en-US" altLang="zh-CN" sz="2000"/>
              <a:t>a</a:t>
            </a:r>
            <a:r>
              <a:rPr lang="zh-CN" altLang="en-US" sz="2000"/>
              <a:t>-&gt;x  !=  </a:t>
            </a:r>
            <a:r>
              <a:rPr lang="en-US" altLang="zh-CN" sz="2000"/>
              <a:t>b</a:t>
            </a:r>
            <a:r>
              <a:rPr lang="zh-CN" altLang="en-US" sz="2000"/>
              <a:t>-&gt;x)</a:t>
            </a:r>
            <a:r>
              <a:rPr lang="en-US" altLang="zh-CN" sz="2000"/>
              <a:t>{</a:t>
            </a:r>
            <a:endParaRPr lang="en-US" altLang="zh-CN" sz="2000"/>
          </a:p>
          <a:p>
            <a:r>
              <a:rPr lang="en-US" altLang="zh-CN" sz="2000"/>
              <a:t>	</a:t>
            </a:r>
            <a:r>
              <a:rPr lang="zh-CN" altLang="en-US" sz="2000"/>
              <a:t>return  </a:t>
            </a:r>
            <a:r>
              <a:rPr lang="en-US" altLang="zh-CN" sz="2000"/>
              <a:t>a</a:t>
            </a:r>
            <a:r>
              <a:rPr lang="zh-CN" altLang="en-US" sz="2000"/>
              <a:t>-&gt;x - </a:t>
            </a:r>
            <a:r>
              <a:rPr lang="en-US" altLang="zh-CN" sz="2000"/>
              <a:t>a</a:t>
            </a:r>
            <a:r>
              <a:rPr lang="zh-CN" altLang="en-US" sz="2000"/>
              <a:t>-&gt;x;</a:t>
            </a:r>
            <a:endParaRPr lang="zh-CN" altLang="en-US" sz="2000"/>
          </a:p>
          <a:p>
            <a:r>
              <a:rPr lang="en-US" altLang="zh-CN" sz="2000"/>
              <a:t>         }</a:t>
            </a:r>
            <a:r>
              <a:rPr lang="zh-CN" altLang="en-US" sz="2000"/>
              <a:t>else</a:t>
            </a:r>
            <a:r>
              <a:rPr lang="en-US" altLang="zh-CN" sz="2000"/>
              <a:t>{</a:t>
            </a:r>
            <a:endParaRPr lang="en-US" altLang="zh-CN" sz="2000"/>
          </a:p>
          <a:p>
            <a:r>
              <a:rPr lang="en-US" altLang="zh-CN" sz="2000"/>
              <a:t>	</a:t>
            </a:r>
            <a:r>
              <a:rPr lang="zh-CN" altLang="en-US" sz="2000"/>
              <a:t> return </a:t>
            </a:r>
            <a:r>
              <a:rPr lang="en-US" altLang="zh-CN" sz="2000"/>
              <a:t>b</a:t>
            </a:r>
            <a:r>
              <a:rPr lang="zh-CN" altLang="en-US" sz="2000"/>
              <a:t>-&gt;y - </a:t>
            </a:r>
            <a:r>
              <a:rPr lang="en-US" altLang="zh-CN" sz="2000"/>
              <a:t>b</a:t>
            </a:r>
            <a:r>
              <a:rPr lang="zh-CN" altLang="en-US" sz="2000"/>
              <a:t>-&gt;y;</a:t>
            </a:r>
            <a:endParaRPr lang="zh-CN" altLang="en-US" sz="2000"/>
          </a:p>
          <a:p>
            <a:r>
              <a:rPr lang="zh-CN" altLang="en-US" sz="2000"/>
              <a:t>         }</a:t>
            </a:r>
            <a:endParaRPr lang="zh-CN" altLang="en-US"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2" name="文本框 1"/>
          <p:cNvSpPr txBox="1"/>
          <p:nvPr/>
        </p:nvSpPr>
        <p:spPr>
          <a:xfrm>
            <a:off x="662305" y="304165"/>
            <a:ext cx="4935855" cy="701040"/>
          </a:xfrm>
          <a:prstGeom prst="rect">
            <a:avLst/>
          </a:prstGeom>
          <a:noFill/>
        </p:spPr>
        <p:txBody>
          <a:bodyPr wrap="square" rtlCol="0">
            <a:spAutoFit/>
          </a:bodyPr>
          <a:p>
            <a:r>
              <a:rPr lang="zh-CN" altLang="en-US" sz="4000" b="1"/>
              <a:t>前言：</a:t>
            </a:r>
            <a:endParaRPr lang="zh-CN" altLang="en-US" sz="4000" b="1"/>
          </a:p>
        </p:txBody>
      </p:sp>
      <p:sp>
        <p:nvSpPr>
          <p:cNvPr id="3" name="文本框 2"/>
          <p:cNvSpPr txBox="1"/>
          <p:nvPr/>
        </p:nvSpPr>
        <p:spPr>
          <a:xfrm>
            <a:off x="813435" y="791845"/>
            <a:ext cx="9595485" cy="5949950"/>
          </a:xfrm>
          <a:prstGeom prst="rect">
            <a:avLst/>
          </a:prstGeom>
          <a:noFill/>
        </p:spPr>
        <p:txBody>
          <a:bodyPr wrap="square" rtlCol="0">
            <a:spAutoFit/>
          </a:bodyPr>
          <a:p>
            <a:pPr>
              <a:lnSpc>
                <a:spcPct val="130000"/>
              </a:lnSpc>
            </a:pPr>
            <a:r>
              <a:rPr lang="en-US" altLang="zh-CN" sz="2800"/>
              <a:t>      </a:t>
            </a:r>
            <a:r>
              <a:rPr lang="zh-CN" altLang="en-US" sz="2400"/>
              <a:t> 2016年11月10日，有计算奥运会之称的Sort Benchmark全球排序竞赛公布了2016年最终成绩，腾讯云大数据联合团队用时仅仅98.8秒，就就完成了100TB的数据排序。这打破了阿里云去年创造的329秒纪录。</a:t>
            </a:r>
            <a:endParaRPr lang="zh-CN" altLang="en-US" sz="2400"/>
          </a:p>
          <a:p>
            <a:pPr>
              <a:lnSpc>
                <a:spcPct val="130000"/>
              </a:lnSpc>
            </a:pPr>
            <a:r>
              <a:rPr lang="zh-CN" altLang="en-US" sz="2800"/>
              <a:t>       </a:t>
            </a:r>
            <a:r>
              <a:rPr lang="zh-CN" altLang="en-US" sz="2400"/>
              <a:t>在这次竞赛中，腾讯云数智分布式计算平台夺得了GraySort、MinuteSort两个项目的冠军，同时创造四项世界纪录，将阿里云去年的纪录整体提高了2-5倍。</a:t>
            </a:r>
            <a:endParaRPr lang="zh-CN" altLang="en-US" sz="2400"/>
          </a:p>
          <a:p>
            <a:pPr>
              <a:lnSpc>
                <a:spcPct val="130000"/>
              </a:lnSpc>
            </a:pPr>
            <a:r>
              <a:rPr lang="zh-CN" altLang="en-US" sz="2400"/>
              <a:t>        GraySort项目比的是如何在最短的时间内将总量100TB的1万亿条无序100字节纪录，从小到大进行排序。腾讯云用时98.8秒完成，相当于每分钟处理60.7TB，而去年冠军的成绩是18.2TB/分钟。</a:t>
            </a:r>
            <a:endParaRPr lang="zh-CN" altLang="en-US" sz="2400"/>
          </a:p>
          <a:p>
            <a:pPr>
              <a:lnSpc>
                <a:spcPct val="130000"/>
              </a:lnSpc>
            </a:pPr>
            <a:r>
              <a:rPr lang="zh-CN" altLang="en-US" sz="2400"/>
              <a:t>        MinuteSort比的则是在1分钟之内能够完成多少数据量的排序。腾讯云的成绩是55TB，而去年只有11TB。</a:t>
            </a:r>
            <a:endParaRPr lang="zh-CN" altLang="en-US" sz="24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958850" y="952500"/>
            <a:ext cx="9512935" cy="5561965"/>
          </a:xfrm>
        </p:spPr>
        <p:txBody>
          <a:bodyPr/>
          <a:p>
            <a:pPr algn="l"/>
            <a:r>
              <a:rPr lang="en-US" altLang="zh-CN" sz="1800"/>
              <a:t> </a:t>
            </a:r>
            <a:br>
              <a:rPr lang="en-US" altLang="zh-CN" sz="1800"/>
            </a:br>
            <a:r>
              <a:rPr lang="en-US" altLang="zh-CN" sz="1800"/>
              <a:t>      </a:t>
            </a:r>
            <a:r>
              <a:rPr lang="en-US" altLang="zh-CN" sz="2400"/>
              <a:t>  </a:t>
            </a:r>
            <a:r>
              <a:rPr lang="en-US" altLang="zh-CN" sz="2800" b="1">
                <a:sym typeface="+mn-ea"/>
              </a:rPr>
              <a:t>桶排序</a:t>
            </a:r>
            <a:r>
              <a:rPr lang="zh-CN" altLang="en-US" sz="2800" b="1">
                <a:sym typeface="+mn-ea"/>
              </a:rPr>
              <a:t>思想过程：</a:t>
            </a:r>
            <a:r>
              <a:rPr lang="en-US" altLang="zh-CN" sz="2800"/>
              <a:t>假设有一组长度为N的待排关键字序列K[1....n]。首先将这个序列划分成M个的子区间(桶) 。然后基于某种映射函数 (</a:t>
            </a:r>
            <a:r>
              <a:rPr lang="zh-CN" altLang="en-US" sz="2800"/>
              <a:t>如等值映射</a:t>
            </a:r>
            <a:r>
              <a:rPr lang="en-US" altLang="zh-CN" sz="2800"/>
              <a:t>)，将待排序列的关键字k映射到第i个桶中(即桶数组B的下标 i) ，那么该关键字k就作为B[i]中的元素(每个桶B[i]都是一组大小为N/M的序列)。接着对每个桶B[i]中的所有元素进行比较排序(</a:t>
            </a:r>
            <a:r>
              <a:rPr lang="zh-CN" altLang="en-US" sz="2800"/>
              <a:t>插入排序</a:t>
            </a:r>
            <a:r>
              <a:rPr lang="en-US" altLang="zh-CN" sz="2800"/>
              <a:t>)。然后依次枚举输出B[0]....B[M]中的全部内容即是一个有序序列。</a:t>
            </a:r>
            <a:br>
              <a:rPr lang="en-US" altLang="zh-CN" sz="2800"/>
            </a:br>
            <a:br>
              <a:rPr lang="en-US" altLang="zh-CN" sz="2800"/>
            </a:br>
            <a:r>
              <a:rPr lang="en-US" altLang="zh-CN" sz="2800"/>
              <a:t>      桶排序利用函数的映射关系，减少了计划所有的比较操作，是一种Hash的思想，可以用在海量数据处理中。</a:t>
            </a:r>
            <a:br>
              <a:rPr lang="en-US" altLang="zh-CN" sz="2800"/>
            </a:br>
            <a:r>
              <a:rPr lang="en-US" altLang="zh-CN" sz="2800"/>
              <a:t>    </a:t>
            </a:r>
            <a:br>
              <a:rPr lang="en-US" altLang="zh-CN" sz="2800"/>
            </a:br>
            <a:r>
              <a:rPr lang="en-US" altLang="zh-CN" sz="2800"/>
              <a:t>      桶排序是基数排序的一种归纳结果</a:t>
            </a:r>
            <a:endParaRPr lang="en-US" altLang="zh-CN" sz="2800"/>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389890" y="367030"/>
            <a:ext cx="2886075" cy="701040"/>
          </a:xfrm>
          <a:prstGeom prst="rect">
            <a:avLst/>
          </a:prstGeom>
          <a:noFill/>
        </p:spPr>
        <p:txBody>
          <a:bodyPr wrap="square" rtlCol="0">
            <a:spAutoFit/>
          </a:bodyPr>
          <a:p>
            <a:r>
              <a:rPr lang="en-US" altLang="zh-CN" sz="4000" b="1">
                <a:sym typeface="+mn-ea"/>
              </a:rPr>
              <a:t>  桶排序</a:t>
            </a:r>
            <a:endParaRPr lang="en-US" altLang="zh-CN" sz="4000" b="1">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67130" y="2247900"/>
            <a:ext cx="8445500" cy="3897630"/>
          </a:xfrm>
        </p:spPr>
        <p:txBody>
          <a:bodyPr/>
          <a:p>
            <a:pPr algn="l"/>
            <a:r>
              <a:rPr lang="zh-CN" altLang="en-US" sz="2800" b="1"/>
              <a:t>思想</a:t>
            </a:r>
            <a:br>
              <a:rPr lang="en-US" altLang="zh-CN" sz="2400"/>
            </a:br>
            <a:r>
              <a:rPr lang="en-US" altLang="zh-CN" sz="2400"/>
              <a:t>       基数排序也可以看作一种桶排序，不断的使用不同的标准对数据划分到桶中，最终实现有序。基数排序的思想是对数据选择多种基数，对每一种基数依次使用桶排序。</a:t>
            </a:r>
            <a:br>
              <a:rPr lang="en-US" altLang="zh-CN" sz="2400"/>
            </a:br>
            <a:br>
              <a:rPr lang="en-US" altLang="zh-CN" sz="2400"/>
            </a:br>
            <a:br>
              <a:rPr lang="en-US" altLang="zh-CN" sz="2400"/>
            </a:br>
            <a:r>
              <a:rPr lang="zh-CN" altLang="en-US" sz="2800" b="1"/>
              <a:t>实现方式</a:t>
            </a:r>
            <a:r>
              <a:rPr lang="zh-CN" altLang="en-US" sz="3200" b="1"/>
              <a:t>：</a:t>
            </a:r>
            <a:br>
              <a:rPr lang="en-US" altLang="zh-CN" sz="2400"/>
            </a:br>
            <a:r>
              <a:rPr lang="en-US" altLang="zh-CN" sz="2400"/>
              <a:t>       最高位优先(Most Significant Digit first)法，简称MSD法</a:t>
            </a:r>
            <a:br>
              <a:rPr lang="en-US" altLang="zh-CN" sz="2400"/>
            </a:br>
            <a:r>
              <a:rPr lang="en-US" altLang="zh-CN" sz="2400"/>
              <a:t>       最低位优先(Least Significant Digit first)法，简称LSD法</a:t>
            </a:r>
            <a:br>
              <a:rPr lang="en-US" altLang="zh-CN" sz="2400"/>
            </a:br>
            <a:br>
              <a:rPr lang="en-US" altLang="zh-CN" sz="2400"/>
            </a:br>
            <a:br>
              <a:rPr lang="en-US" altLang="zh-CN" sz="2400"/>
            </a:br>
            <a:br>
              <a:rPr lang="en-US" altLang="zh-CN" sz="2400"/>
            </a:br>
            <a:endParaRPr lang="en-US" altLang="zh-CN" sz="2400" b="1"/>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27940" y="339090"/>
            <a:ext cx="2929255" cy="701040"/>
          </a:xfrm>
          <a:prstGeom prst="rect">
            <a:avLst/>
          </a:prstGeom>
          <a:noFill/>
        </p:spPr>
        <p:txBody>
          <a:bodyPr wrap="square" rtlCol="0">
            <a:spAutoFit/>
          </a:bodyPr>
          <a:p>
            <a:r>
              <a:rPr lang="en-US" altLang="zh-CN" sz="4000" b="1">
                <a:sym typeface="+mn-ea"/>
              </a:rPr>
              <a:t>   基数排序</a:t>
            </a:r>
            <a:endParaRPr lang="en-US" altLang="zh-CN" sz="4000" b="1">
              <a:sym typeface="+mn-e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pic>
        <p:nvPicPr>
          <p:cNvPr id="3" name="图片 2" descr="基数"/>
          <p:cNvPicPr>
            <a:picLocks noChangeAspect="1"/>
          </p:cNvPicPr>
          <p:nvPr/>
        </p:nvPicPr>
        <p:blipFill>
          <a:blip r:embed="rId2"/>
          <a:stretch>
            <a:fillRect/>
          </a:stretch>
        </p:blipFill>
        <p:spPr>
          <a:xfrm>
            <a:off x="1196340" y="1312545"/>
            <a:ext cx="8718550" cy="5101590"/>
          </a:xfrm>
          <a:prstGeom prst="rect">
            <a:avLst/>
          </a:prstGeom>
        </p:spPr>
      </p:pic>
      <p:sp>
        <p:nvSpPr>
          <p:cNvPr id="5" name="文本框 4"/>
          <p:cNvSpPr txBox="1"/>
          <p:nvPr/>
        </p:nvSpPr>
        <p:spPr>
          <a:xfrm>
            <a:off x="438150" y="374650"/>
            <a:ext cx="3314700" cy="701040"/>
          </a:xfrm>
          <a:prstGeom prst="rect">
            <a:avLst/>
          </a:prstGeom>
          <a:noFill/>
        </p:spPr>
        <p:txBody>
          <a:bodyPr wrap="square" rtlCol="0">
            <a:spAutoFit/>
          </a:bodyPr>
          <a:p>
            <a:r>
              <a:rPr lang="zh-CN" altLang="en-US" sz="4000" b="1"/>
              <a:t>基数图解</a:t>
            </a:r>
            <a:endParaRPr lang="zh-CN" altLang="en-US" sz="4000" b="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817880" y="1029335"/>
            <a:ext cx="9324975" cy="5584190"/>
          </a:xfrm>
        </p:spPr>
        <p:txBody>
          <a:bodyPr/>
          <a:p>
            <a:pPr algn="l"/>
            <a:r>
              <a:rPr lang="en-US" altLang="zh-CN" sz="2600"/>
              <a:t> </a:t>
            </a:r>
            <a:br>
              <a:rPr lang="en-US" altLang="zh-CN" sz="2600"/>
            </a:br>
            <a:r>
              <a:rPr lang="en-US" altLang="zh-CN" sz="2600"/>
              <a:t>         如果通过比较进行排序，那么复杂度的下界是O(nlogn)，但是如果数据本身有可以利用的特征，可以不通过比较进行排序，就能使时间复杂度降低到O(n)。计数排序对一定量的整数排序时候的速度非常快，一般快于其他排序算法。但计数排序局限性比较大，只限于对整数进行排序。计数排序是消耗空间</a:t>
            </a:r>
            <a:r>
              <a:rPr lang="zh-CN" altLang="en-US" sz="2600"/>
              <a:t>换时间的一种排序方法</a:t>
            </a:r>
            <a:br>
              <a:rPr lang="en-US" altLang="zh-CN" sz="2600"/>
            </a:br>
            <a:br>
              <a:rPr lang="en-US" altLang="zh-CN" sz="2600">
                <a:sym typeface="+mn-ea"/>
              </a:rPr>
            </a:br>
            <a:r>
              <a:rPr lang="en-US" altLang="zh-CN" sz="2600">
                <a:sym typeface="+mn-ea"/>
              </a:rPr>
              <a:t>       计数排序</a:t>
            </a:r>
            <a:r>
              <a:rPr lang="zh-CN" altLang="en-US" sz="2600">
                <a:sym typeface="+mn-ea"/>
              </a:rPr>
              <a:t>思想：</a:t>
            </a:r>
            <a:r>
              <a:rPr lang="en-US" altLang="zh-CN" sz="2600">
                <a:sym typeface="+mn-ea"/>
              </a:rPr>
              <a:t>考虑待排序数组中的某一个元素a，如果数组中比a小的元素有s个，那么a在最终排好序的数组中的位置将会是s+1，如何知道比a小的元素有多少个</a:t>
            </a:r>
            <a:r>
              <a:rPr lang="zh-CN" altLang="en-US" sz="2600">
                <a:sym typeface="+mn-ea"/>
              </a:rPr>
              <a:t>，</a:t>
            </a:r>
            <a:r>
              <a:rPr lang="en-US" altLang="zh-CN" sz="2600">
                <a:sym typeface="+mn-ea"/>
              </a:rPr>
              <a:t>通过数字本身的属性，即累加数组中最小值到a之间的每个数字出现的次数</a:t>
            </a:r>
            <a:r>
              <a:rPr lang="zh-CN" altLang="en-US" sz="2600">
                <a:sym typeface="+mn-ea"/>
              </a:rPr>
              <a:t>，</a:t>
            </a:r>
            <a:r>
              <a:rPr lang="en-US" altLang="zh-CN" sz="2600">
                <a:sym typeface="+mn-ea"/>
              </a:rPr>
              <a:t>而每个数字出现的次数可以通过扫描一遍数组获得。</a:t>
            </a:r>
            <a:br>
              <a:rPr lang="en-US" altLang="zh-CN" sz="2600">
                <a:sym typeface="+mn-ea"/>
              </a:rPr>
            </a:br>
            <a:br>
              <a:rPr lang="en-US" altLang="zh-CN" sz="2600"/>
            </a:br>
            <a:endParaRPr lang="en-US" altLang="zh-CN" sz="2600" b="1"/>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358775" y="297815"/>
            <a:ext cx="3319145" cy="701040"/>
          </a:xfrm>
          <a:prstGeom prst="rect">
            <a:avLst/>
          </a:prstGeom>
          <a:noFill/>
        </p:spPr>
        <p:txBody>
          <a:bodyPr wrap="square" rtlCol="0">
            <a:spAutoFit/>
          </a:bodyPr>
          <a:p>
            <a:r>
              <a:rPr lang="en-US" altLang="zh-CN" sz="4000" b="1">
                <a:sym typeface="+mn-ea"/>
              </a:rPr>
              <a:t>计数排序</a:t>
            </a:r>
            <a:endParaRPr lang="en-US" altLang="zh-CN" sz="4000" b="1">
              <a:sym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979805" y="1818640"/>
            <a:ext cx="8445500" cy="1393825"/>
          </a:xfrm>
        </p:spPr>
        <p:txBody>
          <a:bodyPr/>
          <a:p>
            <a:pPr algn="ctr"/>
            <a:r>
              <a:rPr lang="en-US" altLang="zh-CN"/>
              <a:t>     </a:t>
            </a:r>
            <a:endParaRPr lang="zh-CN" altLang="en-US" sz="9600" b="1"/>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818515" y="1062990"/>
            <a:ext cx="10044430" cy="5276215"/>
          </a:xfrm>
          <a:prstGeom prst="rect">
            <a:avLst/>
          </a:prstGeom>
          <a:noFill/>
        </p:spPr>
        <p:txBody>
          <a:bodyPr wrap="square" rtlCol="0" anchor="t">
            <a:spAutoFit/>
          </a:bodyPr>
          <a:p>
            <a:r>
              <a:rPr lang="zh-CN" altLang="en-US" sz="3200" b="1"/>
              <a:t>依据</a:t>
            </a:r>
            <a:endParaRPr lang="zh-CN" altLang="en-US" sz="3200" b="1"/>
          </a:p>
          <a:p>
            <a:r>
              <a:rPr lang="en-US" altLang="zh-CN" sz="2200"/>
              <a:t>       1----</a:t>
            </a:r>
            <a:r>
              <a:rPr lang="zh-CN" altLang="en-US" sz="2200"/>
              <a:t>若n较小(如n≤50)，可采用直接插入或直接选择排序。</a:t>
            </a:r>
            <a:endParaRPr lang="zh-CN" altLang="en-US" sz="2200"/>
          </a:p>
          <a:p>
            <a:r>
              <a:rPr lang="zh-CN" altLang="en-US" sz="2200"/>
              <a:t>    　     当记录规模较小时，直接插入排序较好；否则因为直接选择移动的记录</a:t>
            </a:r>
            <a:r>
              <a:rPr lang="en-US" altLang="zh-CN" sz="2200"/>
              <a:t>	 </a:t>
            </a:r>
            <a:r>
              <a:rPr lang="zh-CN" altLang="en-US" sz="2200"/>
              <a:t>数少于直接插人，应选直接选择排序为宜。</a:t>
            </a:r>
            <a:endParaRPr lang="zh-CN" altLang="en-US" sz="2200"/>
          </a:p>
          <a:p>
            <a:r>
              <a:rPr lang="en-US" altLang="zh-CN" sz="2200"/>
              <a:t>       2----</a:t>
            </a:r>
            <a:r>
              <a:rPr lang="zh-CN" altLang="en-US" sz="2200"/>
              <a:t>若文件初始状态基本有序(指正序)，则应选用直接插人、冒泡或随机的 </a:t>
            </a:r>
            <a:r>
              <a:rPr lang="en-US" altLang="zh-CN" sz="2200"/>
              <a:t>	  </a:t>
            </a:r>
            <a:r>
              <a:rPr lang="zh-CN" altLang="en-US" sz="2200"/>
              <a:t>快速排序为宜；</a:t>
            </a:r>
            <a:endParaRPr lang="zh-CN" altLang="en-US" sz="2200"/>
          </a:p>
          <a:p>
            <a:r>
              <a:rPr lang="en-US" altLang="zh-CN" sz="2200"/>
              <a:t>       3----</a:t>
            </a:r>
            <a:r>
              <a:rPr lang="zh-CN" altLang="en-US" sz="2200"/>
              <a:t>若n较大，则应采用时间复杂度为O(nlgn)的排序方法：快速排序、堆   </a:t>
            </a:r>
            <a:endParaRPr lang="zh-CN" altLang="en-US" sz="2200"/>
          </a:p>
          <a:p>
            <a:r>
              <a:rPr lang="zh-CN" altLang="en-US" sz="2200"/>
              <a:t>            排序或归并排序。</a:t>
            </a:r>
            <a:endParaRPr lang="zh-CN" altLang="en-US" sz="2200"/>
          </a:p>
          <a:p>
            <a:r>
              <a:rPr lang="zh-CN" altLang="en-US" sz="2200"/>
              <a:t>    　快速排序是目前基于比较的内部排序中被认为是最好的方法，当待排序的关键字是随机分布时，快速排序的平均时间最短；</a:t>
            </a:r>
            <a:endParaRPr lang="zh-CN" altLang="en-US" sz="2200"/>
          </a:p>
          <a:p>
            <a:r>
              <a:rPr lang="zh-CN" altLang="en-US" sz="2200"/>
              <a:t>    　堆排序所需的辅助空间少于快速排序，并且不会出现快速排序可能出现的最坏情况。这两种排序都是不稳定的。</a:t>
            </a:r>
            <a:endParaRPr lang="zh-CN" altLang="en-US" sz="2200"/>
          </a:p>
          <a:p>
            <a:r>
              <a:rPr lang="zh-CN" altLang="en-US" sz="2200"/>
              <a:t>    　若要求排序稳定，则可选用归并排序。但通常可以将它和直接插入排序结合在一起使用。先利用直接插入排序求得较长的有序子文件，然后再两两归并之。因为直接插入排序是稳定的，所以改进后的归并排序仍是稳定的。</a:t>
            </a:r>
            <a:endParaRPr lang="zh-CN" altLang="en-US" sz="2200"/>
          </a:p>
        </p:txBody>
      </p:sp>
      <p:sp>
        <p:nvSpPr>
          <p:cNvPr id="6" name="文本框 5"/>
          <p:cNvSpPr txBox="1"/>
          <p:nvPr/>
        </p:nvSpPr>
        <p:spPr>
          <a:xfrm>
            <a:off x="412750" y="361950"/>
            <a:ext cx="3238500" cy="701040"/>
          </a:xfrm>
          <a:prstGeom prst="rect">
            <a:avLst/>
          </a:prstGeom>
          <a:noFill/>
        </p:spPr>
        <p:txBody>
          <a:bodyPr wrap="square" rtlCol="0">
            <a:spAutoFit/>
          </a:bodyPr>
          <a:p>
            <a:r>
              <a:rPr lang="zh-CN" altLang="en-US" sz="4000" b="1"/>
              <a:t>排序的选择</a:t>
            </a:r>
            <a:endParaRPr lang="zh-CN" altLang="en-US" sz="4000" b="1"/>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3326130" y="2207895"/>
            <a:ext cx="4733925" cy="1844040"/>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p>
            <a:pPr algn="ctr"/>
            <a:r>
              <a:rPr lang="en-US" altLang="zh-CN" sz="11500">
                <a:solidFill>
                  <a:schemeClr val="accent4"/>
                </a:solidFill>
                <a:effectLst/>
              </a:rPr>
              <a:t>Q&amp;A</a:t>
            </a:r>
            <a:endParaRPr lang="en-US" altLang="zh-CN" sz="11500">
              <a:solidFill>
                <a:schemeClr val="accent4"/>
              </a:solidFill>
              <a:effectLs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31115" y="2631440"/>
            <a:ext cx="12254865" cy="1393825"/>
          </a:xfrm>
        </p:spPr>
        <p:txBody>
          <a:bodyPr/>
          <a:p>
            <a:pPr algn="ctr"/>
            <a:r>
              <a:rPr lang="en-US" altLang="zh-CN" sz="7200"/>
              <a:t>T</a:t>
            </a:r>
            <a:r>
              <a:rPr lang="en-US" altLang="zh-CN" sz="6000"/>
              <a:t>HANK YOU ,  </a:t>
            </a:r>
            <a:r>
              <a:rPr lang="en-US" altLang="zh-CN" sz="7200"/>
              <a:t>E</a:t>
            </a:r>
            <a:r>
              <a:rPr lang="en-US" altLang="zh-CN" sz="6000"/>
              <a:t>ARTHMEN</a:t>
            </a:r>
            <a:r>
              <a:rPr lang="en-US" altLang="zh-CN" sz="7200"/>
              <a:t> </a:t>
            </a:r>
            <a:r>
              <a:rPr lang="en-US" altLang="zh-CN" sz="6000"/>
              <a:t>   </a:t>
            </a:r>
            <a:r>
              <a:rPr lang="en-US" altLang="zh-CN"/>
              <a:t> </a:t>
            </a:r>
            <a:endParaRPr lang="zh-CN" altLang="en-US" sz="9600" b="1"/>
          </a:p>
        </p:txBody>
      </p:sp>
      <p:sp>
        <p:nvSpPr>
          <p:cNvPr id="3" name="副标题 2"/>
          <p:cNvSpPr>
            <a:spLocks noGrp="1"/>
          </p:cNvSpPr>
          <p:nvPr>
            <p:ph type="subTitle" idx="1"/>
          </p:nvPr>
        </p:nvSpPr>
        <p:spPr>
          <a:xfrm>
            <a:off x="6103197" y="427323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675640" y="3159125"/>
            <a:ext cx="10840720" cy="3456305"/>
          </a:xfrm>
        </p:spPr>
        <p:txBody>
          <a:bodyPr/>
          <a:p>
            <a:pPr algn="l"/>
            <a:r>
              <a:rPr lang="en-US" altLang="zh-CN" sz="2800"/>
              <a:t>       插入排序 冒泡排序 ---- O(n2)</a:t>
            </a:r>
            <a:br>
              <a:rPr lang="en-US" altLang="zh-CN" sz="2800"/>
            </a:br>
            <a:br>
              <a:rPr lang="en-US" altLang="zh-CN" sz="2800"/>
            </a:br>
            <a:r>
              <a:rPr lang="en-US" altLang="zh-CN" sz="2800"/>
              <a:t>       归并排序 ---- O(nlogn)             需要 O(n) 额外存储空间</a:t>
            </a:r>
            <a:br>
              <a:rPr lang="en-US" altLang="zh-CN" sz="2800"/>
            </a:br>
            <a:r>
              <a:rPr lang="en-US" altLang="zh-CN" sz="2800"/>
              <a:t>       </a:t>
            </a:r>
            <a:br>
              <a:rPr lang="en-US" altLang="zh-CN" sz="2800"/>
            </a:br>
            <a:r>
              <a:rPr lang="en-US" altLang="zh-CN" sz="2800"/>
              <a:t>       计数排序 ---- O(n+k)               需要 O(n+k) 额外存储空间</a:t>
            </a:r>
            <a:br>
              <a:rPr lang="en-US" altLang="zh-CN" sz="2800"/>
            </a:br>
            <a:r>
              <a:rPr lang="en-US" altLang="zh-CN" sz="2800"/>
              <a:t>                                                           k为序列中Max-Min+1</a:t>
            </a:r>
            <a:br>
              <a:rPr lang="en-US" altLang="zh-CN" sz="2800"/>
            </a:br>
            <a:r>
              <a:rPr lang="en-US" altLang="zh-CN" sz="2800"/>
              <a:t>       桶排序 ---- O(n)                       需要 O(k) 额外存储空间</a:t>
            </a:r>
            <a:br>
              <a:rPr lang="en-US" altLang="zh-CN" sz="2800"/>
            </a:br>
            <a:r>
              <a:rPr lang="en-US" altLang="zh-CN" sz="1400">
                <a:sym typeface="+mn-ea"/>
              </a:rPr>
              <a:t> </a:t>
            </a:r>
            <a:br>
              <a:rPr lang="en-US" altLang="zh-CN" sz="1400"/>
            </a:br>
            <a:br>
              <a:rPr lang="en-US" altLang="zh-CN" sz="1000"/>
            </a:br>
            <a:r>
              <a:rPr lang="en-US" altLang="zh-CN" sz="1000"/>
              <a:t>      </a:t>
            </a:r>
            <a:endParaRPr lang="en-US" altLang="zh-CN" sz="1000" b="1"/>
          </a:p>
        </p:txBody>
      </p:sp>
      <p:sp>
        <p:nvSpPr>
          <p:cNvPr id="3" name="副标题 2"/>
          <p:cNvSpPr>
            <a:spLocks noGrp="1"/>
          </p:cNvSpPr>
          <p:nvPr>
            <p:ph type="subTitle" idx="1"/>
          </p:nvPr>
        </p:nvSpPr>
        <p:spPr>
          <a:xfrm>
            <a:off x="6116532" y="427323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144145" y="541020"/>
            <a:ext cx="7014210" cy="1010285"/>
          </a:xfrm>
          <a:prstGeom prst="rect">
            <a:avLst/>
          </a:prstGeom>
          <a:noFill/>
        </p:spPr>
        <p:txBody>
          <a:bodyPr wrap="square" rtlCol="0">
            <a:spAutoFit/>
          </a:bodyPr>
          <a:p>
            <a:r>
              <a:rPr lang="en-US" altLang="zh-CN" sz="2400" b="1">
                <a:sym typeface="+mn-ea"/>
              </a:rPr>
              <a:t> </a:t>
            </a:r>
            <a:r>
              <a:rPr lang="en-US" altLang="zh-CN" sz="4000" b="1">
                <a:sym typeface="+mn-ea"/>
              </a:rPr>
              <a:t> 排序的稳定性和复杂度</a:t>
            </a:r>
            <a:br>
              <a:rPr lang="en-US" altLang="zh-CN" sz="2000">
                <a:sym typeface="+mn-ea"/>
              </a:rPr>
            </a:br>
            <a:endParaRPr lang="en-US" altLang="zh-CN" sz="2000">
              <a:sym typeface="+mn-ea"/>
            </a:endParaRPr>
          </a:p>
        </p:txBody>
      </p:sp>
      <p:sp>
        <p:nvSpPr>
          <p:cNvPr id="7" name="文本框 6"/>
          <p:cNvSpPr txBox="1"/>
          <p:nvPr/>
        </p:nvSpPr>
        <p:spPr>
          <a:xfrm>
            <a:off x="1254760" y="1546860"/>
            <a:ext cx="8615680" cy="1188720"/>
          </a:xfrm>
          <a:prstGeom prst="rect">
            <a:avLst/>
          </a:prstGeom>
          <a:noFill/>
        </p:spPr>
        <p:txBody>
          <a:bodyPr wrap="square" rtlCol="0">
            <a:spAutoFit/>
          </a:bodyPr>
          <a:p>
            <a:r>
              <a:rPr lang="en-US" altLang="zh-CN" sz="2000" b="1">
                <a:sym typeface="+mn-ea"/>
              </a:rPr>
              <a:t>         </a:t>
            </a:r>
            <a:r>
              <a:rPr lang="en-US" altLang="zh-CN" sz="2400">
                <a:sym typeface="+mn-ea"/>
              </a:rPr>
              <a:t>排序算法是否为稳定的是由具体算法决定的，不稳定的算法在某种条件下可以变为稳定的算法，而稳定的算法在某种条件下也可以变为不稳定的算法。</a:t>
            </a:r>
            <a:endParaRPr lang="en-US" altLang="zh-CN" sz="240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820420" y="725170"/>
            <a:ext cx="9651365" cy="5688330"/>
          </a:xfrm>
        </p:spPr>
        <p:txBody>
          <a:bodyPr/>
          <a:p>
            <a:pPr algn="l"/>
            <a:br>
              <a:rPr lang="en-US" altLang="zh-CN" sz="1800">
                <a:sym typeface="+mn-ea"/>
              </a:rPr>
            </a:br>
            <a:r>
              <a:rPr lang="en-US" altLang="zh-CN" sz="1800">
                <a:sym typeface="+mn-ea"/>
              </a:rPr>
              <a:t>           </a:t>
            </a:r>
            <a:r>
              <a:rPr lang="en-US" altLang="zh-CN" sz="2800">
                <a:sym typeface="+mn-ea"/>
              </a:rPr>
              <a:t>选择排序  ---- O(n</a:t>
            </a:r>
            <a:r>
              <a:rPr lang="x-none" altLang="en-US" sz="2800">
                <a:sym typeface="+mn-ea"/>
              </a:rPr>
              <a:t>^</a:t>
            </a:r>
            <a:r>
              <a:rPr lang="en-US" altLang="zh-CN" sz="2800">
                <a:sym typeface="+mn-ea"/>
              </a:rPr>
              <a:t>2)</a:t>
            </a:r>
            <a:br>
              <a:rPr lang="en-US" altLang="zh-CN" sz="2800">
                <a:sym typeface="+mn-ea"/>
              </a:rPr>
            </a:br>
            <a:r>
              <a:rPr lang="en-US" altLang="zh-CN" sz="2800">
                <a:sym typeface="+mn-ea"/>
              </a:rPr>
              <a:t>      </a:t>
            </a:r>
            <a:br>
              <a:rPr lang="en-US" altLang="zh-CN" sz="2800">
                <a:sym typeface="+mn-ea"/>
              </a:rPr>
            </a:br>
            <a:r>
              <a:rPr lang="en-US" altLang="zh-CN" sz="2800">
                <a:sym typeface="+mn-ea"/>
              </a:rPr>
              <a:t>       快速排序  ---- O(nlogn) 平均时间  O(n</a:t>
            </a:r>
            <a:r>
              <a:rPr lang="x-none" altLang="en-US" sz="2800">
                <a:sym typeface="+mn-ea"/>
              </a:rPr>
              <a:t>^</a:t>
            </a:r>
            <a:r>
              <a:rPr lang="en-US" altLang="zh-CN" sz="2800">
                <a:sym typeface="+mn-ea"/>
              </a:rPr>
              <a:t>2) 最坏情况</a:t>
            </a:r>
            <a:br>
              <a:rPr lang="en-US" altLang="zh-CN" sz="2800">
                <a:sym typeface="+mn-ea"/>
              </a:rPr>
            </a:br>
            <a:r>
              <a:rPr lang="en-US" altLang="zh-CN" sz="2800">
                <a:sym typeface="+mn-ea"/>
              </a:rPr>
              <a:t>                       对于大的、乱序一般认为是最快的</a:t>
            </a:r>
            <a:r>
              <a:rPr lang="zh-CN" altLang="en-US" sz="2800">
                <a:sym typeface="+mn-ea"/>
              </a:rPr>
              <a:t>排序</a:t>
            </a:r>
            <a:br>
              <a:rPr lang="en-US" altLang="zh-CN" sz="2800">
                <a:sym typeface="+mn-ea"/>
              </a:rPr>
            </a:br>
            <a:r>
              <a:rPr lang="en-US" altLang="zh-CN" sz="2800">
                <a:sym typeface="+mn-ea"/>
              </a:rPr>
              <a:t>     </a:t>
            </a:r>
            <a:br>
              <a:rPr lang="en-US" altLang="zh-CN" sz="2800">
                <a:sym typeface="+mn-ea"/>
              </a:rPr>
            </a:br>
            <a:r>
              <a:rPr lang="en-US" altLang="zh-CN" sz="2800">
                <a:sym typeface="+mn-ea"/>
              </a:rPr>
              <a:t>       堆排序     ---- O(nlogn)</a:t>
            </a:r>
            <a:br>
              <a:rPr lang="en-US" altLang="zh-CN" sz="2800">
                <a:sym typeface="+mn-ea"/>
              </a:rPr>
            </a:br>
            <a:r>
              <a:rPr lang="en-US" altLang="zh-CN" sz="2800">
                <a:sym typeface="+mn-ea"/>
              </a:rPr>
              <a:t>     </a:t>
            </a:r>
            <a:br>
              <a:rPr lang="en-US" altLang="zh-CN" sz="2800">
                <a:sym typeface="+mn-ea"/>
              </a:rPr>
            </a:br>
            <a:r>
              <a:rPr lang="en-US" altLang="zh-CN" sz="2800">
                <a:sym typeface="+mn-ea"/>
              </a:rPr>
              <a:t>       希尔排序  ---- </a:t>
            </a:r>
            <a:r>
              <a:rPr lang="zh-CN" altLang="en-US" sz="2800">
                <a:sym typeface="+mn-ea"/>
              </a:rPr>
              <a:t>与</a:t>
            </a:r>
            <a:r>
              <a:rPr lang="en-US" altLang="zh-CN" sz="2800">
                <a:sym typeface="+mn-ea"/>
              </a:rPr>
              <a:t>增量序列的选取</a:t>
            </a:r>
            <a:r>
              <a:rPr lang="zh-CN" altLang="en-US" sz="2800">
                <a:sym typeface="+mn-ea"/>
              </a:rPr>
              <a:t>，下界</a:t>
            </a:r>
            <a:r>
              <a:rPr lang="en-US" altLang="zh-CN" sz="2800">
                <a:sym typeface="+mn-ea"/>
              </a:rPr>
              <a:t>O(nlogn)</a:t>
            </a:r>
            <a:br>
              <a:rPr lang="en-US" altLang="zh-CN" sz="2800">
                <a:sym typeface="+mn-ea"/>
              </a:rPr>
            </a:br>
            <a:r>
              <a:rPr lang="en-US" altLang="zh-CN" sz="2800">
                <a:sym typeface="+mn-ea"/>
              </a:rPr>
              <a:t>     </a:t>
            </a:r>
            <a:br>
              <a:rPr lang="en-US" altLang="zh-CN" sz="2800">
                <a:sym typeface="+mn-ea"/>
              </a:rPr>
            </a:br>
            <a:r>
              <a:rPr lang="en-US" altLang="zh-CN" sz="2800">
                <a:sym typeface="+mn-ea"/>
              </a:rPr>
              <a:t>       基数排序  ---- O(n·k) 需要 O(n) 额外存储空间 </a:t>
            </a:r>
            <a:br>
              <a:rPr lang="en-US" altLang="zh-CN" sz="2800">
                <a:sym typeface="+mn-ea"/>
              </a:rPr>
            </a:br>
            <a:r>
              <a:rPr lang="en-US" altLang="zh-CN" sz="2800">
                <a:sym typeface="+mn-ea"/>
              </a:rPr>
              <a:t>                             K为特征个数</a:t>
            </a:r>
            <a:r>
              <a:rPr lang="en-US" altLang="zh-CN" sz="2800"/>
              <a:t>  </a:t>
            </a:r>
            <a:r>
              <a:rPr lang="en-US" altLang="zh-CN" sz="1800"/>
              <a:t>   </a:t>
            </a:r>
            <a:endParaRPr lang="en-US" altLang="zh-CN" sz="1800" b="1"/>
          </a:p>
        </p:txBody>
      </p:sp>
      <p:sp>
        <p:nvSpPr>
          <p:cNvPr id="3" name="副标题 2"/>
          <p:cNvSpPr>
            <a:spLocks noGrp="1"/>
          </p:cNvSpPr>
          <p:nvPr>
            <p:ph type="subTitle" idx="1"/>
          </p:nvPr>
        </p:nvSpPr>
        <p:spPr>
          <a:xfrm>
            <a:off x="6103197" y="427323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1282065" y="5773420"/>
            <a:ext cx="9396730" cy="640080"/>
          </a:xfrm>
          <a:prstGeom prst="rect">
            <a:avLst/>
          </a:prstGeom>
          <a:noFill/>
        </p:spPr>
        <p:txBody>
          <a:bodyPr wrap="square" rtlCol="0">
            <a:spAutoFit/>
          </a:bodyPr>
          <a:p>
            <a:br>
              <a:rPr lang="en-US" altLang="zh-CN">
                <a:sym typeface="+mn-ea"/>
              </a:rPr>
            </a:br>
            <a:endParaRPr lang="zh-CN" altLang="en-US"/>
          </a:p>
        </p:txBody>
      </p:sp>
      <p:sp>
        <p:nvSpPr>
          <p:cNvPr id="6" name="文本框 5"/>
          <p:cNvSpPr txBox="1"/>
          <p:nvPr/>
        </p:nvSpPr>
        <p:spPr>
          <a:xfrm>
            <a:off x="620395" y="633095"/>
            <a:ext cx="1731645" cy="853440"/>
          </a:xfrm>
          <a:prstGeom prst="rect">
            <a:avLst/>
          </a:prstGeom>
          <a:noFill/>
        </p:spPr>
        <p:txBody>
          <a:bodyPr wrap="square" rtlCol="0">
            <a:spAutoFit/>
          </a:bodyPr>
          <a:p>
            <a:br>
              <a:rPr lang="zh-CN" altLang="en-US" sz="3200" b="1">
                <a:sym typeface="+mn-ea"/>
              </a:rPr>
            </a:b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822325" y="1739900"/>
            <a:ext cx="9867265" cy="4190365"/>
          </a:xfrm>
        </p:spPr>
        <p:txBody>
          <a:bodyPr/>
          <a:p>
            <a:pPr algn="l"/>
            <a:r>
              <a:rPr lang="en-US" altLang="zh-CN" sz="2800"/>
              <a:t>        </a:t>
            </a:r>
            <a:r>
              <a:rPr lang="en-US" altLang="zh-CN" sz="3200"/>
              <a:t>常见的排序算法</a:t>
            </a:r>
            <a:r>
              <a:rPr lang="zh-CN" altLang="en-US" sz="3200"/>
              <a:t>冒泡，插入，选择，希尔，归并，堆，快排，</a:t>
            </a:r>
            <a:r>
              <a:rPr lang="en-US" altLang="zh-CN" sz="3200"/>
              <a:t>都是比较排序</a:t>
            </a:r>
            <a:r>
              <a:rPr lang="zh-CN" altLang="en-US" sz="3200"/>
              <a:t>，</a:t>
            </a:r>
            <a:r>
              <a:rPr lang="en-US" altLang="zh-CN" sz="3200"/>
              <a:t>比较排序的时间复杂度通常为O(n</a:t>
            </a:r>
            <a:r>
              <a:rPr lang="x-none" altLang="en-US" sz="3200"/>
              <a:t>^</a:t>
            </a:r>
            <a:r>
              <a:rPr lang="en-US" altLang="zh-CN" sz="3200"/>
              <a:t>2)或者O(nlogn)，比较排序的时间复杂度下界就是O(nlogn)</a:t>
            </a:r>
            <a:r>
              <a:rPr lang="zh-CN" altLang="en-US" sz="3200"/>
              <a:t>。</a:t>
            </a:r>
            <a:br>
              <a:rPr lang="zh-CN" altLang="en-US" sz="3200"/>
            </a:br>
            <a:br>
              <a:rPr lang="en-US" altLang="zh-CN" sz="3200"/>
            </a:br>
            <a:r>
              <a:rPr lang="en-US" altLang="zh-CN" sz="3200"/>
              <a:t>       </a:t>
            </a:r>
            <a:r>
              <a:rPr lang="en-US" altLang="zh-CN" sz="3200">
                <a:sym typeface="+mn-ea"/>
              </a:rPr>
              <a:t>非比较排序的时间复杂度可以达到O(n)，但是都需要额外的空间开销。 包括计数排序、桶排序和基数排序，非比较排序对数据有要求，因为数据本身包含了定位特征，所有才能不通过比较来确定元素的位置。</a:t>
            </a:r>
            <a:endParaRPr lang="en-US" altLang="zh-CN" sz="3200" b="1">
              <a:sym typeface="+mn-ea"/>
            </a:endParaRPr>
          </a:p>
        </p:txBody>
      </p:sp>
      <p:sp>
        <p:nvSpPr>
          <p:cNvPr id="3" name="副标题 2"/>
          <p:cNvSpPr>
            <a:spLocks noGrp="1"/>
          </p:cNvSpPr>
          <p:nvPr>
            <p:ph type="subTitle" idx="1"/>
          </p:nvPr>
        </p:nvSpPr>
        <p:spPr>
          <a:xfrm>
            <a:off x="6103197" y="427323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6" name="文本框 5"/>
          <p:cNvSpPr txBox="1"/>
          <p:nvPr/>
        </p:nvSpPr>
        <p:spPr>
          <a:xfrm>
            <a:off x="461010" y="434975"/>
            <a:ext cx="3622040" cy="1036320"/>
          </a:xfrm>
          <a:prstGeom prst="rect">
            <a:avLst/>
          </a:prstGeom>
          <a:noFill/>
        </p:spPr>
        <p:txBody>
          <a:bodyPr wrap="square" rtlCol="0">
            <a:spAutoFit/>
          </a:bodyPr>
          <a:p>
            <a:r>
              <a:rPr lang="en-US" altLang="zh-CN" sz="4400" b="1">
                <a:sym typeface="+mn-ea"/>
              </a:rPr>
              <a:t>排序</a:t>
            </a:r>
            <a:r>
              <a:rPr lang="zh-CN" altLang="en-US" sz="4400" b="1">
                <a:sym typeface="+mn-ea"/>
              </a:rPr>
              <a:t>分类</a:t>
            </a:r>
            <a:br>
              <a:rPr lang="en-US" altLang="zh-CN">
                <a:sym typeface="+mn-ea"/>
              </a:rPr>
            </a:b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109980" y="1548765"/>
            <a:ext cx="8445500" cy="4395470"/>
          </a:xfrm>
        </p:spPr>
        <p:txBody>
          <a:bodyPr/>
          <a:p>
            <a:pPr algn="l"/>
            <a:r>
              <a:rPr lang="en-US" altLang="zh-CN" sz="3200"/>
              <a:t>      优化一：如果某一轮两两比较中没有任何元素交换，这说明已经都排好序了，</a:t>
            </a:r>
            <a:r>
              <a:rPr lang="zh-CN" altLang="en-US" sz="3200"/>
              <a:t>故</a:t>
            </a:r>
            <a:r>
              <a:rPr lang="en-US" altLang="zh-CN" sz="3200"/>
              <a:t>可以使用一个flag做标记。</a:t>
            </a:r>
            <a:br>
              <a:rPr lang="en-US" altLang="zh-CN" sz="3200"/>
            </a:br>
            <a:br>
              <a:rPr lang="en-US" altLang="zh-CN" sz="3200"/>
            </a:br>
            <a:br>
              <a:rPr lang="en-US" altLang="zh-CN" sz="3200"/>
            </a:br>
            <a:r>
              <a:rPr lang="en-US" altLang="zh-CN" sz="3200"/>
              <a:t>      优化二：某一轮的最后一次交换发生在index的位置，</a:t>
            </a:r>
            <a:r>
              <a:rPr lang="zh-CN" altLang="en-US" sz="3200"/>
              <a:t>就说明</a:t>
            </a:r>
            <a:r>
              <a:rPr lang="en-US" altLang="zh-CN" sz="3200"/>
              <a:t>index到strlen之间是排好序的，</a:t>
            </a:r>
            <a:r>
              <a:rPr lang="zh-CN" altLang="en-US" sz="3200"/>
              <a:t>故</a:t>
            </a:r>
            <a:r>
              <a:rPr lang="en-US" altLang="zh-CN" sz="3200"/>
              <a:t>下一轮的</a:t>
            </a:r>
            <a:r>
              <a:rPr lang="zh-CN" altLang="en-US" sz="3200"/>
              <a:t>可以提前</a:t>
            </a:r>
            <a:r>
              <a:rPr lang="en-US" altLang="zh-CN" sz="3200"/>
              <a:t>结束</a:t>
            </a:r>
            <a:r>
              <a:rPr lang="zh-CN" altLang="en-US" sz="3200"/>
              <a:t>。</a:t>
            </a:r>
            <a:br>
              <a:rPr lang="en-US" altLang="zh-CN" sz="3200"/>
            </a:br>
            <a:endParaRPr lang="en-US" altLang="zh-CN" sz="3200"/>
          </a:p>
        </p:txBody>
      </p:sp>
      <p:sp>
        <p:nvSpPr>
          <p:cNvPr id="3" name="副标题 2"/>
          <p:cNvSpPr>
            <a:spLocks noGrp="1"/>
          </p:cNvSpPr>
          <p:nvPr>
            <p:ph type="subTitle" idx="1"/>
          </p:nvPr>
        </p:nvSpPr>
        <p:spPr>
          <a:xfrm>
            <a:off x="4567767" y="450437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432435" y="297815"/>
            <a:ext cx="3738245" cy="1310640"/>
          </a:xfrm>
          <a:prstGeom prst="rect">
            <a:avLst/>
          </a:prstGeom>
          <a:noFill/>
        </p:spPr>
        <p:txBody>
          <a:bodyPr wrap="square" rtlCol="0">
            <a:spAutoFit/>
          </a:bodyPr>
          <a:p>
            <a:r>
              <a:rPr lang="en-US" altLang="zh-CN" sz="3600" b="1">
                <a:sym typeface="+mn-ea"/>
              </a:rPr>
              <a:t>  </a:t>
            </a:r>
            <a:r>
              <a:rPr lang="en-US" altLang="zh-CN" sz="4000" b="1">
                <a:sym typeface="+mn-ea"/>
              </a:rPr>
              <a:t>冒泡排序</a:t>
            </a:r>
            <a:br>
              <a:rPr lang="en-US" altLang="zh-CN" sz="4000" b="1">
                <a:sym typeface="+mn-ea"/>
              </a:rPr>
            </a:br>
            <a:endParaRPr lang="en-US" altLang="zh-CN" sz="4000" b="1">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979805" y="1818640"/>
            <a:ext cx="8445500" cy="1393825"/>
          </a:xfrm>
        </p:spPr>
        <p:txBody>
          <a:bodyPr/>
          <a:p>
            <a:pPr algn="ctr"/>
            <a:r>
              <a:rPr lang="en-US" altLang="zh-CN"/>
              <a:t>     </a:t>
            </a:r>
            <a:endParaRPr lang="zh-CN" altLang="en-US" sz="9600" b="1"/>
          </a:p>
        </p:txBody>
      </p:sp>
      <p:sp>
        <p:nvSpPr>
          <p:cNvPr id="3" name="副标题 2"/>
          <p:cNvSpPr>
            <a:spLocks noGrp="1"/>
          </p:cNvSpPr>
          <p:nvPr>
            <p:ph type="subTitle" idx="1"/>
          </p:nvPr>
        </p:nvSpPr>
        <p:spPr>
          <a:xfrm>
            <a:off x="6103197" y="427323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1301115" y="1971040"/>
            <a:ext cx="8326120" cy="3398520"/>
          </a:xfrm>
          <a:prstGeom prst="rect">
            <a:avLst/>
          </a:prstGeom>
          <a:noFill/>
        </p:spPr>
        <p:txBody>
          <a:bodyPr wrap="square" rtlCol="0" anchor="t">
            <a:spAutoFit/>
          </a:bodyPr>
          <a:p>
            <a:r>
              <a:rPr lang="zh-CN" altLang="en-US" sz="2000"/>
              <a:t>　     </a:t>
            </a:r>
            <a:r>
              <a:rPr lang="zh-CN" altLang="en-US" sz="3200"/>
              <a:t>  又名定向冒泡排序，涟漪排序，是冒泡排序的一种改进。此算法与冒泡排序的不同处在于排序时是以双向在序列中进行排序。</a:t>
            </a:r>
            <a:endParaRPr lang="zh-CN" altLang="en-US" sz="3200"/>
          </a:p>
          <a:p>
            <a:endParaRPr lang="zh-CN" altLang="en-US" sz="3200"/>
          </a:p>
          <a:p>
            <a:r>
              <a:rPr lang="zh-CN" altLang="en-US" sz="3200"/>
              <a:t>       他可以得到比冒泡排序稍微好一点的效能。原因是冒泡排序只从一个方向进行比对。</a:t>
            </a:r>
            <a:endParaRPr lang="zh-CN" altLang="en-US" sz="3200"/>
          </a:p>
          <a:p>
            <a:endParaRPr lang="zh-CN" altLang="en-US" sz="900"/>
          </a:p>
          <a:p>
            <a:r>
              <a:rPr lang="zh-CN" altLang="en-US" sz="800"/>
              <a:t>　</a:t>
            </a:r>
            <a:endParaRPr lang="zh-CN" altLang="en-US" sz="800"/>
          </a:p>
          <a:p>
            <a:endParaRPr lang="zh-CN" altLang="en-US" sz="800"/>
          </a:p>
        </p:txBody>
      </p:sp>
      <p:sp>
        <p:nvSpPr>
          <p:cNvPr id="6" name="文本框 5"/>
          <p:cNvSpPr txBox="1"/>
          <p:nvPr/>
        </p:nvSpPr>
        <p:spPr>
          <a:xfrm>
            <a:off x="339090" y="318135"/>
            <a:ext cx="3477260" cy="701040"/>
          </a:xfrm>
          <a:prstGeom prst="rect">
            <a:avLst/>
          </a:prstGeom>
          <a:noFill/>
        </p:spPr>
        <p:txBody>
          <a:bodyPr wrap="square" rtlCol="0">
            <a:spAutoFit/>
          </a:bodyPr>
          <a:p>
            <a:r>
              <a:rPr lang="en-US" altLang="zh-CN" sz="4000" b="1">
                <a:sym typeface="+mn-ea"/>
              </a:rPr>
              <a:t>鸡尾酒排序</a:t>
            </a:r>
            <a:endParaRPr lang="en-US" altLang="zh-CN" sz="4000"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994410" y="1967230"/>
            <a:ext cx="9772650" cy="2923540"/>
          </a:xfrm>
        </p:spPr>
        <p:txBody>
          <a:bodyPr/>
          <a:p>
            <a:pPr algn="l"/>
            <a:r>
              <a:rPr lang="en-US" altLang="zh-CN" sz="3200"/>
              <a:t>       选择排序所需进行记录移动的操作次数较少，这一点上优于冒泡排序</a:t>
            </a:r>
            <a:r>
              <a:rPr lang="zh-CN" altLang="en-US" sz="3200"/>
              <a:t>。</a:t>
            </a:r>
            <a:br>
              <a:rPr lang="zh-CN" altLang="en-US" sz="3200"/>
            </a:br>
            <a:br>
              <a:rPr lang="en-US" altLang="zh-CN" sz="3200"/>
            </a:br>
            <a:r>
              <a:rPr lang="en-US" altLang="zh-CN" sz="3200"/>
              <a:t>       </a:t>
            </a:r>
            <a:r>
              <a:rPr lang="zh-CN" altLang="en-US" sz="3200"/>
              <a:t>优化：</a:t>
            </a:r>
            <a:r>
              <a:rPr lang="en-US" altLang="zh-CN" sz="3200"/>
              <a:t>我们可以一次选择出两个元素来，一个最大的，一个最小的，把最大的放到最右边，把最小的放到最左边。</a:t>
            </a:r>
            <a:endParaRPr lang="en-US" altLang="zh-CN" sz="3200"/>
          </a:p>
        </p:txBody>
      </p:sp>
      <p:sp>
        <p:nvSpPr>
          <p:cNvPr id="3" name="副标题 2"/>
          <p:cNvSpPr>
            <a:spLocks noGrp="1"/>
          </p:cNvSpPr>
          <p:nvPr>
            <p:ph type="subTitle" idx="1"/>
          </p:nvPr>
        </p:nvSpPr>
        <p:spPr>
          <a:xfrm>
            <a:off x="6103197" y="427323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332105" y="390525"/>
            <a:ext cx="3737610" cy="701040"/>
          </a:xfrm>
          <a:prstGeom prst="rect">
            <a:avLst/>
          </a:prstGeom>
          <a:noFill/>
        </p:spPr>
        <p:txBody>
          <a:bodyPr wrap="square" rtlCol="0">
            <a:spAutoFit/>
          </a:bodyPr>
          <a:p>
            <a:r>
              <a:rPr lang="en-US" altLang="zh-CN" sz="4000" b="1">
                <a:sym typeface="+mn-ea"/>
              </a:rPr>
              <a:t>选择排序</a:t>
            </a:r>
            <a:endParaRPr lang="en-US" altLang="zh-CN" sz="40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796925" y="760095"/>
            <a:ext cx="9483725" cy="5736590"/>
          </a:xfrm>
        </p:spPr>
        <p:txBody>
          <a:bodyPr/>
          <a:p>
            <a:pPr algn="l"/>
            <a:r>
              <a:rPr lang="en-US" altLang="zh-CN" sz="1800"/>
              <a:t>       </a:t>
            </a:r>
            <a:r>
              <a:rPr lang="en-US" altLang="zh-CN" sz="2400"/>
              <a:t>  </a:t>
            </a:r>
            <a:br>
              <a:rPr lang="en-US" altLang="zh-CN" sz="2400"/>
            </a:br>
            <a:r>
              <a:rPr lang="en-US" altLang="zh-CN" sz="2400"/>
              <a:t>    </a:t>
            </a:r>
            <a:br>
              <a:rPr lang="en-US" altLang="zh-CN" sz="2400"/>
            </a:br>
            <a:r>
              <a:rPr lang="en-US" altLang="zh-CN" sz="2400"/>
              <a:t>       </a:t>
            </a:r>
            <a:r>
              <a:rPr lang="en-US" altLang="zh-CN" sz="2400">
                <a:sym typeface="+mn-ea"/>
              </a:rPr>
              <a:t>在选择排序中，为了从序列中选出关键字最小(最大)的记录，必须进行n-1次比较，接着在剩下序列中选出最小(最大)的元素，又需要做n-2次比较。但在n-2次比较中，有的比较可能在前面的n-1次比较中已经做过，但由于前一趟排序时未保留这些比较结果，所以后一趟排序时又重复执行了这些比较操作。</a:t>
            </a:r>
            <a:br>
              <a:rPr lang="en-US" altLang="zh-CN" sz="3200" b="1">
                <a:sym typeface="+mn-ea"/>
              </a:rPr>
            </a:br>
            <a:r>
              <a:rPr lang="en-US" altLang="zh-CN" sz="3200" b="1">
                <a:sym typeface="+mn-ea"/>
              </a:rPr>
              <a:t>     </a:t>
            </a:r>
            <a:br>
              <a:rPr lang="en-US" altLang="zh-CN" sz="3200" b="1">
                <a:sym typeface="+mn-ea"/>
              </a:rPr>
            </a:br>
            <a:r>
              <a:rPr lang="en-US" altLang="zh-CN" sz="3200" b="1">
                <a:sym typeface="+mn-ea"/>
              </a:rPr>
              <a:t>     </a:t>
            </a:r>
            <a:r>
              <a:rPr lang="en-US" altLang="zh-CN" sz="2400"/>
              <a:t>堆(</a:t>
            </a:r>
            <a:r>
              <a:rPr lang="zh-CN" altLang="en-US" sz="2400"/>
              <a:t>堆积树</a:t>
            </a:r>
            <a:r>
              <a:rPr lang="en-US" altLang="zh-CN" sz="2400"/>
              <a:t>)分为大根堆和小根堆，是完全二叉树</a:t>
            </a:r>
            <a:r>
              <a:rPr lang="zh-CN" altLang="en-US" sz="2400"/>
              <a:t>或近似完全二叉树</a:t>
            </a:r>
            <a:r>
              <a:rPr lang="en-US" altLang="zh-CN" sz="2400"/>
              <a:t>。大根堆的要求是每个节点的值都不大于其父节点的值(</a:t>
            </a:r>
            <a:r>
              <a:rPr lang="zh-CN" altLang="en-US" sz="2400"/>
              <a:t>小根堆相反</a:t>
            </a:r>
            <a:r>
              <a:rPr lang="en-US" altLang="zh-CN" sz="2400"/>
              <a:t>)。在数组的非降序排序中，需要使用的就是大根堆，因为根据大根堆的要求可知，最大的值一定在堆顶。</a:t>
            </a:r>
            <a:br>
              <a:rPr lang="en-US" altLang="zh-CN" sz="2400"/>
            </a:br>
            <a:r>
              <a:rPr lang="en-US" altLang="zh-CN" sz="3200"/>
              <a:t>      </a:t>
            </a:r>
            <a:br>
              <a:rPr lang="en-US" altLang="zh-CN" sz="3200"/>
            </a:br>
            <a:r>
              <a:rPr lang="en-US" altLang="zh-CN" sz="3200"/>
              <a:t>     </a:t>
            </a:r>
            <a:r>
              <a:rPr lang="en-US" altLang="zh-CN" sz="2400">
                <a:sym typeface="+mn-ea"/>
              </a:rPr>
              <a:t>堆排序可通过堆这种数据结构以及它奇妙的特征结构</a:t>
            </a:r>
            <a:r>
              <a:rPr lang="zh-CN" altLang="en-US" sz="2400">
                <a:sym typeface="+mn-ea"/>
              </a:rPr>
              <a:t>来</a:t>
            </a:r>
            <a:r>
              <a:rPr lang="en-US" altLang="zh-CN" sz="2400">
                <a:sym typeface="+mn-ea"/>
              </a:rPr>
              <a:t>保存部分比较结果，</a:t>
            </a:r>
            <a:r>
              <a:rPr lang="zh-CN" altLang="en-US" sz="2400">
                <a:sym typeface="+mn-ea"/>
              </a:rPr>
              <a:t>故</a:t>
            </a:r>
            <a:r>
              <a:rPr lang="en-US" altLang="zh-CN" sz="2400">
                <a:sym typeface="+mn-ea"/>
              </a:rPr>
              <a:t>可减少比较次数。</a:t>
            </a:r>
            <a:br>
              <a:rPr lang="en-US" altLang="zh-CN" sz="2400"/>
            </a:br>
            <a:r>
              <a:rPr lang="en-US" altLang="zh-CN" sz="2400"/>
              <a:t>      </a:t>
            </a:r>
            <a:br>
              <a:rPr lang="en-US" altLang="zh-CN" sz="2000"/>
            </a:br>
            <a:br>
              <a:rPr lang="en-US" altLang="zh-CN" sz="300"/>
            </a:br>
            <a:endParaRPr lang="en-US" altLang="zh-CN" sz="300" b="1"/>
          </a:p>
        </p:txBody>
      </p:sp>
      <p:sp>
        <p:nvSpPr>
          <p:cNvPr id="3" name="副标题 2"/>
          <p:cNvSpPr>
            <a:spLocks noGrp="1"/>
          </p:cNvSpPr>
          <p:nvPr>
            <p:ph type="subTitle" idx="1"/>
          </p:nvPr>
        </p:nvSpPr>
        <p:spPr>
          <a:xfrm>
            <a:off x="6103197" y="4273233"/>
            <a:ext cx="7478184" cy="1223962"/>
          </a:xfrm>
        </p:spPr>
        <p:txBody>
          <a:bodyPr/>
          <a:p>
            <a:r>
              <a:rPr lang="en-US" altLang="zh-CN"/>
              <a:t>      </a:t>
            </a:r>
            <a:endParaRPr lang="zh-CN" altLang="en-US"/>
          </a:p>
        </p:txBody>
      </p:sp>
      <p:pic>
        <p:nvPicPr>
          <p:cNvPr id="4" name="Picture 3" descr="hahaha"/>
          <p:cNvPicPr>
            <a:picLocks noChangeAspect="1"/>
          </p:cNvPicPr>
          <p:nvPr/>
        </p:nvPicPr>
        <p:blipFill>
          <a:blip r:embed="rId1"/>
          <a:stretch>
            <a:fillRect/>
          </a:stretch>
        </p:blipFill>
        <p:spPr>
          <a:xfrm>
            <a:off x="10471785" y="165735"/>
            <a:ext cx="1574165" cy="1574165"/>
          </a:xfrm>
          <a:prstGeom prst="rect">
            <a:avLst/>
          </a:prstGeom>
        </p:spPr>
      </p:pic>
      <p:sp>
        <p:nvSpPr>
          <p:cNvPr id="5" name="文本框 4"/>
          <p:cNvSpPr txBox="1"/>
          <p:nvPr/>
        </p:nvSpPr>
        <p:spPr>
          <a:xfrm>
            <a:off x="310515" y="254635"/>
            <a:ext cx="3145155" cy="975360"/>
          </a:xfrm>
          <a:prstGeom prst="rect">
            <a:avLst/>
          </a:prstGeom>
          <a:noFill/>
        </p:spPr>
        <p:txBody>
          <a:bodyPr wrap="square" rtlCol="0">
            <a:spAutoFit/>
          </a:bodyPr>
          <a:p>
            <a:r>
              <a:rPr lang="en-US" altLang="zh-CN">
                <a:sym typeface="+mn-ea"/>
              </a:rPr>
              <a:t>  </a:t>
            </a:r>
            <a:r>
              <a:rPr lang="en-US" altLang="zh-CN" sz="4000" b="1">
                <a:sym typeface="+mn-ea"/>
              </a:rPr>
              <a:t>堆排序</a:t>
            </a:r>
            <a:br>
              <a:rPr lang="en-US" altLang="zh-CN">
                <a:sym typeface="+mn-ea"/>
              </a:rPr>
            </a:br>
            <a:endParaRPr lang="zh-CN" altLang="en-US"/>
          </a:p>
        </p:txBody>
      </p:sp>
    </p:spTree>
  </p:cSld>
  <p:clrMapOvr>
    <a:masterClrMapping/>
  </p:clrMapOvr>
</p:sld>
</file>

<file path=ppt/theme/theme1.xml><?xml version="1.0" encoding="utf-8"?>
<a:theme xmlns:a="http://schemas.openxmlformats.org/drawingml/2006/main" name="商务科技">
  <a:themeElements>
    <a:clrScheme name="">
      <a:dk1>
        <a:srgbClr val="000000"/>
      </a:dk1>
      <a:lt1>
        <a:srgbClr val="FFFFFF"/>
      </a:lt1>
      <a:dk2>
        <a:srgbClr val="000000"/>
      </a:dk2>
      <a:lt2>
        <a:srgbClr val="808080"/>
      </a:lt2>
      <a:accent1>
        <a:srgbClr val="5B8CC1"/>
      </a:accent1>
      <a:accent2>
        <a:srgbClr val="2A5682"/>
      </a:accent2>
      <a:accent3>
        <a:srgbClr val="FFFFFF"/>
      </a:accent3>
      <a:accent4>
        <a:srgbClr val="000000"/>
      </a:accent4>
      <a:accent5>
        <a:srgbClr val="B6C5DC"/>
      </a:accent5>
      <a:accent6>
        <a:srgbClr val="254C74"/>
      </a:accent6>
      <a:hlink>
        <a:srgbClr val="002850"/>
      </a:hlink>
      <a:folHlink>
        <a:srgbClr val="2A94FE"/>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5B8CC1"/>
        </a:accent1>
        <a:accent2>
          <a:srgbClr val="2A5682"/>
        </a:accent2>
        <a:accent3>
          <a:srgbClr val="FFFFFF"/>
        </a:accent3>
        <a:accent4>
          <a:srgbClr val="000000"/>
        </a:accent4>
        <a:accent5>
          <a:srgbClr val="B6C5DC"/>
        </a:accent5>
        <a:accent6>
          <a:srgbClr val="254C74"/>
        </a:accent6>
        <a:hlink>
          <a:srgbClr val="002850"/>
        </a:hlink>
        <a:folHlink>
          <a:srgbClr val="2A94F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5907</Words>
  <Application>Kingsoft Office WPP</Application>
  <PresentationFormat>宽屏</PresentationFormat>
  <Paragraphs>171</Paragraphs>
  <Slides>26</Slides>
  <Notes>0</Notes>
  <HiddenSlides>0</HiddenSlides>
  <MMClips>0</MMClips>
  <ScaleCrop>false</ScaleCrop>
  <HeadingPairs>
    <vt:vector size="4" baseType="variant">
      <vt:variant>
        <vt:lpstr>主题</vt:lpstr>
      </vt:variant>
      <vt:variant>
        <vt:i4>1</vt:i4>
      </vt:variant>
      <vt:variant>
        <vt:lpstr>幻灯片标题</vt:lpstr>
      </vt:variant>
      <vt:variant>
        <vt:i4>26</vt:i4>
      </vt:variant>
    </vt:vector>
  </HeadingPairs>
  <TitlesOfParts>
    <vt:vector size="27" baseType="lpstr">
      <vt:lpstr>商务科技</vt:lpstr>
      <vt:lpstr>             排       序</vt:lpstr>
      <vt:lpstr>PowerPoint 演示文稿</vt:lpstr>
      <vt:lpstr>         插入排序 冒泡排序 ---- O(n2)           归并排序 ---- O(nlogn)               需要 O(n) 额外存储空间                  计数排序 ---- O(n+k)                  需要 O(n+k) 额外存储空间                                                            k为序列中Max-Min+1          桶排序 ---- O(n)                         需要 O(k) 额外存储空间          </vt:lpstr>
      <vt:lpstr>            选择排序 ---- O(n2)               快速排序 ---- O(nlogn) 平均时间  O(n2) 最坏情况                        对于大的、乱序一般认为是最快的排序              堆排序 ---- O(nlogn)              希尔排序 ---- 与增量序列的选取，下界O(nlogn)              基数排序 ---- O(n·k) 需要 O(n) 额外存储空间                               K为特征个数     </vt:lpstr>
      <vt:lpstr>        常见的排序算法冒泡，插入，选择，希尔，归并，堆，快排，都是比较排序，比较排序的时间复杂度通常为O(n2)或者O(nlogn)，比较排序的时间复杂度下界就是O(nlogn)。         非比较排序的时间复杂度可以达到O(n)，但是都需要额外的空间开销。 包括计数排序、桶排序和基数排序，非比较排序对数据有要求，因为数据本身包含了定位特征，所有才能不通过比较来确定元素的位置。</vt:lpstr>
      <vt:lpstr>      优化一：如果某一轮两两比较中没有任何元素交换，这说明已经都排好序了，故可以使用一个flag做标记。          优化二：某一轮的最后一次交换发生在index的位置，就说明index到strlen之间是排好序的，故下一轮的可以提前结束。 </vt:lpstr>
      <vt:lpstr>     </vt:lpstr>
      <vt:lpstr>       选择排序所需进行记录移动的操作次数较少，这一点上优于冒泡排序。         优化：我们可以一次选择出两个元素来，一个最大的，一个最小的，把最大的放到最右边，把最小的放到最左边。</vt:lpstr>
      <vt:lpstr>                      在选择排序中，为了从序列中选出关键字最小(最大)的记录，必须进行n-1次比较，接着在剩下序列中选出最小(最大)的元素，又需要做n-2次比较。但在n-2次比较中，有的比较可能在前面的n-1次比较中已经做过，但由于前一趟排序时未保留这些比较结果，所以后一趟排序时又重复执行了这些比较操作。            堆(堆积树)分为大根堆和小根堆，是完全二叉树或近似完全二叉树。大根堆的要求是每个节点的值都不大于其父节点的值(小根堆相反)。在数组的非降序排序中，需要使用的就是大根堆，因为根据大根堆的要求可知，最大的值一定在堆顶。             堆排序可通过堆这种数据结构以及它奇妙的特征结构来保存部分比较结果，故可减少比较次数。         </vt:lpstr>
      <vt:lpstr>     </vt:lpstr>
      <vt:lpstr>PowerPoint 演示文稿</vt:lpstr>
      <vt:lpstr>        插入排序适合对于数据量较小的排序(比如量级小于千)。 插入排序在工业级库中也有着广泛的应用，在STL的sort算法和stdlib的qsort算法中，都将插入排序作为快速排序的补充，用于少量元素的排序(通常为8个以下)。         优化1：二分插入排序     	        为了找到元素的合适的插入位置，传统是采用从后到               前顺序遍历查找进行比较，为了减少比较的次数，我们可	            以采用二分查找。        优化2 希尔排序          </vt:lpstr>
      <vt:lpstr>  希尔排序：也叫递减增量排序，是不稳定的排序算法。本质上是一种分组插入排序。 　　      希尔排序通过步长将全部元素分为几个区域提升排序的性能。这样可以让一个元           素可以一次性地朝最终位置前进一大步。然后算法再取越来越小的步长进行排序，算         法的最后一步就是普通的插入排序，但是到了这步，需排序的数据几乎是已排好的了         (此时插入排序较快)。 步长选取              只要最终步长为1任何步长序列都可以(步长&lt;数组长度)。开始以一定的步长进行排        序。然后会继续以一定步长进行排序，最终以步长为1进行排序。当步长为1时，成为        插入排序。 时间复杂度 ---- 根据步长序列的不同而不同。              步长序列	         最坏情况下  	 n/2^i            	n^2  	 2^k - 1	             n^1.5  	 2^i*3^i	           n*log^2 n   注： 目前已知的最好步长序列由Marcin Ciura设计(1，4，10，23，57，132，301，701，1750，…)  用这样步长序列的希尔排序比插入排序和堆排序都要快，甚至在小数组中比快速排序还快，但是在涉及大量数据时希尔排序还是比快速排序慢。</vt:lpstr>
      <vt:lpstr>PowerPoint 演示文稿</vt:lpstr>
      <vt:lpstr>　        归并排序是创建在归并操作上的一种有效的排序算法，时间复杂度为O(nlogn)，稳定排序，1945年由冯·诺伊曼首次提出。  　　归并排序的实现分为递归实现与非递归(迭代)实现。递归实现的归并排序是算法设计中分治策略(分而治之)的典型应用，我们将一个大问题分割成小问题分别解决，然后用所有小问题的答案来解决整个大问题。  　　归并排序算法主要依赖归并操作。归并操作指的是将两个已经排序的序列合并成一个序列的操作。     </vt:lpstr>
      <vt:lpstr>PowerPoint 演示文稿</vt:lpstr>
      <vt:lpstr> 思想          快速排序基本思想是分治法，选择一个pivot(中轴点），将小于pivot放在左边，将大于pivot放在右边，针对左右两个子序列重复此过程，直到序列为空或者只有一个元素。  优化方式 1   优化选取枢轴   三数取中法 ，来以此降低轴值选择得不好的可能性。分别是在左端点、中点和右端点取样。  2     三路划分处理重复值。采用三路划分，将数组化为小于中轴、等于中轴、大于中轴三个子集，只针对小于和大于的子集进行递归。具体划分方法是，先将左边等于中轴的值放在最前面，右边等于中轴的值放在最后面。然后将等于中轴的部分交换到中间，再对小于和大于中轴的子列进行递归。        三路快排如此好的解决了近乎有序的数组和有大量重复数组的元素排序问题，以至于在很多语言的标准库中，排序接口使用的就是三路快排的思路，如Java  3    并行处理(多线程引入)</vt:lpstr>
      <vt:lpstr>     </vt:lpstr>
      <vt:lpstr>PowerPoint 演示文稿</vt:lpstr>
      <vt:lpstr>          桶排序思想过程：假设有一组长度为N的待排关键字序列K[1....n]。首先将这个序列划分成M个的子区间(桶) 。然后基于某种映射函数 (如等值映射)，将待排序列的关键字k映射到第i个桶中(即桶数组B的下标 i) ，那么该关键字k就作为B[i]中的元素(每个桶B[i]都是一组大小为N/M的序列)。接着对每个桶B[i]中的所有元素进行比较排序(插入排序)。然后依次枚举输出B[0]....B[M]中的全部内容即是一个有序序列。        桶排序利用函数的映射关系，减少了计划所有的比较操作，是一种Hash的思想，可以用在海量数据处理中。            桶排序是基数排序的一种归纳结果</vt:lpstr>
      <vt:lpstr>思想        基数排序也可以看作一种桶排序，不断的使用不同的标准对数据划分到桶中，最终实现有序。基数排序的思想是对数据选择多种基数，对每一种基数依次使用桶排序。   实现方式：        最高位优先(Most Significant Digit first)法，简称MSD法        最低位优先(Least Significant Digit first)法，简称LSD法    </vt:lpstr>
      <vt:lpstr>PowerPoint 演示文稿</vt:lpstr>
      <vt:lpstr>           如果通过比较进行排序，那么复杂度的下界是O(nlogn)，但是如果数据本身有可以利用的特征，可以不通过比较进行排序，就能使时间复杂度降低到O(n)。计数排序对一定量的整数排序时候的速度非常快，一般快于其他排序算法。但计数排序局限性比较大，只限于对整数进行排序。计数排序是消耗空间换时间的一种排序方法         计数排序思想：考虑待排序数组中的某一个元素a，如果数组中比a小的元素有s个，那么a在最终排好序的数组中的位置将会是s+1，如何知道比a小的元素有多少个，通过数字本身的属性，即累加数组中最小值到a之间的每个数字出现的次数，而每个数字出现的次数可以通过扫描一遍数组获得。  </vt:lpstr>
      <vt:lpstr>     </vt:lpstr>
      <vt:lpstr>PowerPoint 演示文稿</vt:lpstr>
      <vt:lpstr>THANK YOU ,  EARTHMEN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TXSRBSJ</dc:creator>
  <cp:lastModifiedBy>motian</cp:lastModifiedBy>
  <cp:revision>21</cp:revision>
  <dcterms:created xsi:type="dcterms:W3CDTF">2017-07-24T11:11:12Z</dcterms:created>
  <dcterms:modified xsi:type="dcterms:W3CDTF">2017-07-24T11:11:12Z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2052-10.1.0.5707</vt:lpwstr>
  </property>
</Properties>
</file>

<file path=docProps/thumbnail.jpeg>
</file>